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media/image10.svg" ContentType="image/svg+xml"/>
  <Override PartName="/ppt/media/image14.svg" ContentType="image/svg+xml"/>
  <Override PartName="/ppt/media/image17.svg" ContentType="image/svg+xml"/>
  <Override PartName="/ppt/media/image18.svg" ContentType="image/svg+xml"/>
  <Override PartName="/ppt/media/image19.svg" ContentType="image/svg+xml"/>
  <Override PartName="/ppt/media/image21.svg" ContentType="image/svg+xml"/>
  <Override PartName="/ppt/media/image23.svg" ContentType="image/svg+xml"/>
  <Override PartName="/ppt/media/image27.svg" ContentType="image/svg+xml"/>
  <Override PartName="/ppt/media/image3.svg" ContentType="image/svg+xml"/>
  <Override PartName="/ppt/media/image31.svg" ContentType="image/svg+xml"/>
  <Override PartName="/ppt/media/image35.svg" ContentType="image/svg+xml"/>
  <Override PartName="/ppt/media/image5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59" r:id="rId17"/>
    <p:sldId id="260" r:id="rId18"/>
    <p:sldId id="265" r:id="rId19"/>
    <p:sldId id="261" r:id="rId20"/>
    <p:sldId id="277" r:id="rId21"/>
    <p:sldId id="278" r:id="rId22"/>
    <p:sldId id="279" r:id="rId24"/>
    <p:sldId id="280" r:id="rId25"/>
    <p:sldId id="262" r:id="rId26"/>
    <p:sldId id="281" r:id="rId27"/>
    <p:sldId id="283" r:id="rId28"/>
  </p:sldIdLst>
  <p:sldSz cx="18288000" cy="10287000"/>
  <p:notesSz cx="6858000" cy="9144000"/>
  <p:embeddedFontLst>
    <p:embeddedFont>
      <p:font typeface="TT Interphases Bold" panose="02000803060000020004"/>
      <p:bold r:id="rId32"/>
    </p:embeddedFont>
    <p:embeddedFont>
      <p:font typeface="TT Interphases" panose="02000503020000020004"/>
      <p:regular r:id="rId33"/>
    </p:embeddedFont>
    <p:embeddedFont>
      <p:font typeface="Calibri" panose="020F0502020204030204" charset="0"/>
      <p:regular r:id="rId34"/>
      <p:bold r:id="rId35"/>
      <p:italic r:id="rId36"/>
      <p:boldItalic r:id="rId37"/>
    </p:embeddedFont>
  </p:embeddedFontLst>
  <p:custDataLst>
    <p:tags r:id="rId3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AAD"/>
    <a:srgbClr val="D94C31"/>
    <a:srgbClr val="C235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33"/>
        <p:guide pos="29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8" Type="http://schemas.openxmlformats.org/officeDocument/2006/relationships/tags" Target="tags/tag1.xml"/><Relationship Id="rId37" Type="http://schemas.openxmlformats.org/officeDocument/2006/relationships/font" Target="fonts/font6.fntdata"/><Relationship Id="rId36" Type="http://schemas.openxmlformats.org/officeDocument/2006/relationships/font" Target="fonts/font5.fntdata"/><Relationship Id="rId35" Type="http://schemas.openxmlformats.org/officeDocument/2006/relationships/font" Target="fonts/font4.fntdata"/><Relationship Id="rId34" Type="http://schemas.openxmlformats.org/officeDocument/2006/relationships/font" Target="fonts/font3.fntdata"/><Relationship Id="rId33" Type="http://schemas.openxmlformats.org/officeDocument/2006/relationships/font" Target="fonts/font2.fntdata"/><Relationship Id="rId32" Type="http://schemas.openxmlformats.org/officeDocument/2006/relationships/font" Target="fonts/font1.fntdata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When the user first sign up and log in. We will let them to the AI Model</a:t>
            </a:r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When the user first sign up and log in. We will let them to the AI Model</a:t>
            </a:r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When the user first sign up and log in. We will let them to the AI Model</a:t>
            </a:r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When the user first sign up and log in. We will let them to the AI Model</a:t>
            </a:r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When the user first sign up and log in. We will let them to the AI Model</a:t>
            </a:r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1.svg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3.svg"/><Relationship Id="rId6" Type="http://schemas.openxmlformats.org/officeDocument/2006/relationships/image" Target="../media/image33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3" Type="http://schemas.openxmlformats.org/officeDocument/2006/relationships/image" Target="../media/image21.svg"/><Relationship Id="rId2" Type="http://schemas.openxmlformats.org/officeDocument/2006/relationships/image" Target="../media/image32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3.svg"/><Relationship Id="rId6" Type="http://schemas.openxmlformats.org/officeDocument/2006/relationships/image" Target="../media/image33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3" Type="http://schemas.openxmlformats.org/officeDocument/2006/relationships/image" Target="../media/image21.svg"/><Relationship Id="rId2" Type="http://schemas.openxmlformats.org/officeDocument/2006/relationships/image" Target="../media/image32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svg"/><Relationship Id="rId8" Type="http://schemas.openxmlformats.org/officeDocument/2006/relationships/image" Target="../media/image33.png"/><Relationship Id="rId7" Type="http://schemas.openxmlformats.org/officeDocument/2006/relationships/image" Target="../media/image31.svg"/><Relationship Id="rId6" Type="http://schemas.openxmlformats.org/officeDocument/2006/relationships/image" Target="../media/image30.png"/><Relationship Id="rId5" Type="http://schemas.openxmlformats.org/officeDocument/2006/relationships/image" Target="../media/image21.svg"/><Relationship Id="rId4" Type="http://schemas.openxmlformats.org/officeDocument/2006/relationships/image" Target="../media/image32.png"/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svg"/><Relationship Id="rId8" Type="http://schemas.openxmlformats.org/officeDocument/2006/relationships/image" Target="../media/image33.png"/><Relationship Id="rId7" Type="http://schemas.openxmlformats.org/officeDocument/2006/relationships/image" Target="../media/image31.svg"/><Relationship Id="rId6" Type="http://schemas.openxmlformats.org/officeDocument/2006/relationships/image" Target="../media/image30.png"/><Relationship Id="rId5" Type="http://schemas.openxmlformats.org/officeDocument/2006/relationships/image" Target="../media/image21.svg"/><Relationship Id="rId4" Type="http://schemas.openxmlformats.org/officeDocument/2006/relationships/image" Target="../media/image32.png"/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32.png"/><Relationship Id="rId3" Type="http://schemas.openxmlformats.org/officeDocument/2006/relationships/image" Target="../media/image3.svg"/><Relationship Id="rId2" Type="http://schemas.openxmlformats.org/officeDocument/2006/relationships/image" Target="../media/image36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1.svg"/><Relationship Id="rId7" Type="http://schemas.openxmlformats.org/officeDocument/2006/relationships/image" Target="../media/image30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23.svg"/><Relationship Id="rId2" Type="http://schemas.openxmlformats.org/officeDocument/2006/relationships/image" Target="../media/image33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41.png"/><Relationship Id="rId6" Type="http://schemas.openxmlformats.org/officeDocument/2006/relationships/image" Target="../media/image40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3" Type="http://schemas.openxmlformats.org/officeDocument/2006/relationships/image" Target="../media/image23.svg"/><Relationship Id="rId2" Type="http://schemas.openxmlformats.org/officeDocument/2006/relationships/image" Target="../media/image33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svg"/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43.png"/><Relationship Id="rId6" Type="http://schemas.openxmlformats.org/officeDocument/2006/relationships/image" Target="../media/image4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3" Type="http://schemas.openxmlformats.org/officeDocument/2006/relationships/image" Target="../media/image23.svg"/><Relationship Id="rId2" Type="http://schemas.openxmlformats.org/officeDocument/2006/relationships/image" Target="../media/image33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43.png"/><Relationship Id="rId6" Type="http://schemas.openxmlformats.org/officeDocument/2006/relationships/image" Target="../media/image4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3" Type="http://schemas.openxmlformats.org/officeDocument/2006/relationships/image" Target="../media/image23.svg"/><Relationship Id="rId2" Type="http://schemas.openxmlformats.org/officeDocument/2006/relationships/image" Target="../media/image33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44.png"/><Relationship Id="rId6" Type="http://schemas.openxmlformats.org/officeDocument/2006/relationships/image" Target="../media/image4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3" Type="http://schemas.openxmlformats.org/officeDocument/2006/relationships/image" Target="../media/image23.svg"/><Relationship Id="rId2" Type="http://schemas.openxmlformats.org/officeDocument/2006/relationships/image" Target="../media/image33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48.png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3.svg"/><Relationship Id="rId2" Type="http://schemas.openxmlformats.org/officeDocument/2006/relationships/image" Target="../media/image36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3.svg"/><Relationship Id="rId2" Type="http://schemas.openxmlformats.org/officeDocument/2006/relationships/image" Target="../media/image33.png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9.png"/><Relationship Id="rId3" Type="http://schemas.openxmlformats.org/officeDocument/2006/relationships/image" Target="../media/image23.svg"/><Relationship Id="rId2" Type="http://schemas.openxmlformats.org/officeDocument/2006/relationships/image" Target="../media/image33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5.svg"/><Relationship Id="rId7" Type="http://schemas.openxmlformats.org/officeDocument/2006/relationships/image" Target="../media/image15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jpeg"/><Relationship Id="rId3" Type="http://schemas.openxmlformats.org/officeDocument/2006/relationships/image" Target="../media/image3.svg"/><Relationship Id="rId2" Type="http://schemas.openxmlformats.org/officeDocument/2006/relationships/image" Target="../media/image11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7.sv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9.svg"/><Relationship Id="rId3" Type="http://schemas.openxmlformats.org/officeDocument/2006/relationships/image" Target="../media/image9.png"/><Relationship Id="rId2" Type="http://schemas.openxmlformats.org/officeDocument/2006/relationships/image" Target="../media/image18.sv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3" Type="http://schemas.openxmlformats.org/officeDocument/2006/relationships/image" Target="../media/image3.svg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5.svg"/><Relationship Id="rId7" Type="http://schemas.openxmlformats.org/officeDocument/2006/relationships/image" Target="../media/image4.png"/><Relationship Id="rId6" Type="http://schemas.openxmlformats.org/officeDocument/2006/relationships/image" Target="../media/image14.svg"/><Relationship Id="rId5" Type="http://schemas.openxmlformats.org/officeDocument/2006/relationships/image" Target="../media/image24.png"/><Relationship Id="rId4" Type="http://schemas.openxmlformats.org/officeDocument/2006/relationships/image" Target="../media/image12.jpe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27.svg"/><Relationship Id="rId11" Type="http://schemas.openxmlformats.org/officeDocument/2006/relationships/image" Target="../media/image26.png"/><Relationship Id="rId10" Type="http://schemas.openxmlformats.org/officeDocument/2006/relationships/image" Target="../media/image17.sv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29.png"/><Relationship Id="rId3" Type="http://schemas.openxmlformats.org/officeDocument/2006/relationships/image" Target="../media/image18.svg"/><Relationship Id="rId2" Type="http://schemas.openxmlformats.org/officeDocument/2006/relationships/image" Target="../media/image28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1.svg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-38100"/>
            <a:ext cx="1784319" cy="1784319"/>
          </a:xfrm>
          <a:custGeom>
            <a:avLst/>
            <a:gdLst/>
            <a:ahLst/>
            <a:cxnLst/>
            <a:rect l="l" t="t" r="r" b="b"/>
            <a:pathLst>
              <a:path w="1784319" h="1784319">
                <a:moveTo>
                  <a:pt x="0" y="0"/>
                </a:moveTo>
                <a:lnTo>
                  <a:pt x="1784319" y="0"/>
                </a:lnTo>
                <a:lnTo>
                  <a:pt x="1784319" y="1784319"/>
                </a:lnTo>
                <a:lnTo>
                  <a:pt x="0" y="1784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706608" y="8391039"/>
            <a:ext cx="3769663" cy="1203642"/>
          </a:xfrm>
          <a:custGeom>
            <a:avLst/>
            <a:gdLst/>
            <a:ahLst/>
            <a:cxnLst/>
            <a:rect l="l" t="t" r="r" b="b"/>
            <a:pathLst>
              <a:path w="3769663" h="1203642">
                <a:moveTo>
                  <a:pt x="0" y="0"/>
                </a:moveTo>
                <a:lnTo>
                  <a:pt x="3769663" y="0"/>
                </a:lnTo>
                <a:lnTo>
                  <a:pt x="3769663" y="1203642"/>
                </a:lnTo>
                <a:lnTo>
                  <a:pt x="0" y="12036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3" name="图片 12" descr="image-removebg-preview (4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1115" y="2628900"/>
            <a:ext cx="10606405" cy="385572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953000" y="6515100"/>
            <a:ext cx="90347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</a:rPr>
              <a:t>Build Fluency in an AI-Powered Language Utopia</a:t>
            </a:r>
            <a:endParaRPr lang="en-US" altLang="zh-CN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0" y="1743075"/>
            <a:ext cx="1784319" cy="1784319"/>
          </a:xfrm>
          <a:custGeom>
            <a:avLst/>
            <a:gdLst/>
            <a:ahLst/>
            <a:cxnLst/>
            <a:rect l="l" t="t" r="r" b="b"/>
            <a:pathLst>
              <a:path w="1784319" h="1784319">
                <a:moveTo>
                  <a:pt x="0" y="0"/>
                </a:moveTo>
                <a:lnTo>
                  <a:pt x="1784319" y="0"/>
                </a:lnTo>
                <a:lnTo>
                  <a:pt x="1784319" y="1784319"/>
                </a:lnTo>
                <a:lnTo>
                  <a:pt x="0" y="1784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92159" y="9036898"/>
            <a:ext cx="576531" cy="442804"/>
          </a:xfrm>
          <a:custGeom>
            <a:avLst/>
            <a:gdLst/>
            <a:ahLst/>
            <a:cxnLst/>
            <a:rect l="l" t="t" r="r" b="b"/>
            <a:pathLst>
              <a:path w="576531" h="442804">
                <a:moveTo>
                  <a:pt x="0" y="0"/>
                </a:moveTo>
                <a:lnTo>
                  <a:pt x="576532" y="0"/>
                </a:lnTo>
                <a:lnTo>
                  <a:pt x="576532" y="442804"/>
                </a:lnTo>
                <a:lnTo>
                  <a:pt x="0" y="4428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938020" y="1622425"/>
            <a:ext cx="9660890" cy="2179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500"/>
              </a:lnSpc>
            </a:pPr>
            <a:r>
              <a:rPr lang="en-US" sz="8500" b="1">
                <a:solidFill>
                  <a:srgbClr val="2A2E3A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User Profile:</a:t>
            </a:r>
            <a:endParaRPr lang="en-US" sz="8500" b="1">
              <a:solidFill>
                <a:srgbClr val="2A2E3A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  <a:p>
            <a:pPr algn="l">
              <a:lnSpc>
                <a:spcPts val="8500"/>
              </a:lnSpc>
            </a:pPr>
            <a:r>
              <a:rPr lang="en-US" sz="8500" b="1">
                <a:solidFill>
                  <a:srgbClr val="2A2E3A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Needs Analysis</a:t>
            </a:r>
            <a:endParaRPr lang="en-US" sz="8500" b="1">
              <a:solidFill>
                <a:srgbClr val="2A2E3A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47778" y="9042296"/>
            <a:ext cx="301879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Back to Agenda</a:t>
            </a:r>
            <a:endParaRPr lang="en-US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23290" y="4991100"/>
            <a:ext cx="8072120" cy="482917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3500"/>
              </a:lnSpc>
            </a:pP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Data-Driven Insight:</a:t>
            </a:r>
            <a:endParaRPr lang="en-US" altLang="zh-CN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endParaRPr lang="en-US" altLang="zh-CN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"375 million people learn English as a second language" (Simon &amp; Simon, 2024).</a:t>
            </a:r>
            <a:endParaRPr lang="en-US" altLang="zh-CN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endParaRPr lang="en-US" altLang="zh-CN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Growing demand for immersive, culturally relevant tools.</a:t>
            </a:r>
            <a:endParaRPr lang="en-US" altLang="zh-CN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7440275" y="7104361"/>
            <a:ext cx="3971119" cy="3971119"/>
          </a:xfrm>
          <a:custGeom>
            <a:avLst/>
            <a:gdLst/>
            <a:ahLst/>
            <a:cxnLst/>
            <a:rect l="l" t="t" r="r" b="b"/>
            <a:pathLst>
              <a:path w="3971119" h="3971119">
                <a:moveTo>
                  <a:pt x="0" y="0"/>
                </a:moveTo>
                <a:lnTo>
                  <a:pt x="3971119" y="0"/>
                </a:lnTo>
                <a:lnTo>
                  <a:pt x="3971119" y="3971119"/>
                </a:lnTo>
                <a:lnTo>
                  <a:pt x="0" y="39711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227771" y="6842125"/>
            <a:ext cx="2419905" cy="2419905"/>
          </a:xfrm>
          <a:custGeom>
            <a:avLst/>
            <a:gdLst/>
            <a:ahLst/>
            <a:cxnLst/>
            <a:rect l="l" t="t" r="r" b="b"/>
            <a:pathLst>
              <a:path w="2419905" h="2419905">
                <a:moveTo>
                  <a:pt x="0" y="0"/>
                </a:moveTo>
                <a:lnTo>
                  <a:pt x="2419905" y="0"/>
                </a:lnTo>
                <a:lnTo>
                  <a:pt x="2419905" y="2419904"/>
                </a:lnTo>
                <a:lnTo>
                  <a:pt x="0" y="24199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92159" y="9036898"/>
            <a:ext cx="576531" cy="442804"/>
          </a:xfrm>
          <a:custGeom>
            <a:avLst/>
            <a:gdLst/>
            <a:ahLst/>
            <a:cxnLst/>
            <a:rect l="l" t="t" r="r" b="b"/>
            <a:pathLst>
              <a:path w="576531" h="442804">
                <a:moveTo>
                  <a:pt x="0" y="0"/>
                </a:moveTo>
                <a:lnTo>
                  <a:pt x="576532" y="0"/>
                </a:lnTo>
                <a:lnTo>
                  <a:pt x="576532" y="442804"/>
                </a:lnTo>
                <a:lnTo>
                  <a:pt x="0" y="4428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47778" y="9042296"/>
            <a:ext cx="301879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Back to Agenda</a:t>
            </a:r>
            <a:endParaRPr lang="en-US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47190" y="908050"/>
            <a:ext cx="12137390" cy="2179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500"/>
              </a:lnSpc>
            </a:pPr>
            <a:r>
              <a:rPr lang="en-US" sz="8500" b="1">
                <a:solidFill>
                  <a:srgbClr val="2A2E3A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Current language learning apps </a:t>
            </a:r>
            <a:endParaRPr lang="en-US" sz="8500" b="1">
              <a:solidFill>
                <a:srgbClr val="2A2E3A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550177" y="3387083"/>
            <a:ext cx="5352040" cy="4039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Duolingo</a:t>
            </a:r>
            <a:endParaRPr lang="en-US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Babbel</a:t>
            </a:r>
            <a:endParaRPr lang="en-US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Chatbot</a:t>
            </a:r>
            <a:endParaRPr lang="en-US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......</a:t>
            </a:r>
            <a:endParaRPr lang="en-US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-2436210" y="4190895"/>
            <a:ext cx="3769663" cy="1203642"/>
          </a:xfrm>
          <a:custGeom>
            <a:avLst/>
            <a:gdLst/>
            <a:ahLst/>
            <a:cxnLst/>
            <a:rect l="l" t="t" r="r" b="b"/>
            <a:pathLst>
              <a:path w="3769663" h="1203642">
                <a:moveTo>
                  <a:pt x="0" y="0"/>
                </a:moveTo>
                <a:lnTo>
                  <a:pt x="3769663" y="0"/>
                </a:lnTo>
                <a:lnTo>
                  <a:pt x="3769663" y="1203642"/>
                </a:lnTo>
                <a:lnTo>
                  <a:pt x="0" y="12036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227771" y="6842125"/>
            <a:ext cx="2419905" cy="2419905"/>
          </a:xfrm>
          <a:custGeom>
            <a:avLst/>
            <a:gdLst/>
            <a:ahLst/>
            <a:cxnLst/>
            <a:rect l="l" t="t" r="r" b="b"/>
            <a:pathLst>
              <a:path w="2419905" h="2419905">
                <a:moveTo>
                  <a:pt x="0" y="0"/>
                </a:moveTo>
                <a:lnTo>
                  <a:pt x="2419905" y="0"/>
                </a:lnTo>
                <a:lnTo>
                  <a:pt x="2419905" y="2419904"/>
                </a:lnTo>
                <a:lnTo>
                  <a:pt x="0" y="24199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92159" y="9036898"/>
            <a:ext cx="576531" cy="442804"/>
          </a:xfrm>
          <a:custGeom>
            <a:avLst/>
            <a:gdLst/>
            <a:ahLst/>
            <a:cxnLst/>
            <a:rect l="l" t="t" r="r" b="b"/>
            <a:pathLst>
              <a:path w="576531" h="442804">
                <a:moveTo>
                  <a:pt x="0" y="0"/>
                </a:moveTo>
                <a:lnTo>
                  <a:pt x="576532" y="0"/>
                </a:lnTo>
                <a:lnTo>
                  <a:pt x="576532" y="442804"/>
                </a:lnTo>
                <a:lnTo>
                  <a:pt x="0" y="4428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47778" y="9042296"/>
            <a:ext cx="301879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Back to Agenda</a:t>
            </a:r>
            <a:endParaRPr lang="en-US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68755" y="908050"/>
            <a:ext cx="12315825" cy="2179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500"/>
              </a:lnSpc>
            </a:pPr>
            <a:r>
              <a:rPr lang="en-US" sz="8500" b="1">
                <a:solidFill>
                  <a:srgbClr val="2A2E3A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Current language learning apps fall short</a:t>
            </a:r>
            <a:endParaRPr lang="en-US" sz="8500" b="1">
              <a:solidFill>
                <a:srgbClr val="2A2E3A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550160" y="3387090"/>
            <a:ext cx="10408920" cy="5386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Duolingo:</a:t>
            </a:r>
            <a:endParaRPr lang="en-US" altLang="zh-CN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alt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✅</a:t>
            </a: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 Gamified, bite-sized lessons</a:t>
            </a:r>
            <a:endParaRPr lang="en-US" altLang="zh-CN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alt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❌</a:t>
            </a: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 Limited conversational depth, no cultural context</a:t>
            </a:r>
            <a:endParaRPr lang="en-US" altLang="zh-CN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endParaRPr lang="en-US" altLang="zh-CN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Babbel:</a:t>
            </a:r>
            <a:endParaRPr lang="en-US" altLang="zh-CN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alt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✅</a:t>
            </a: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 Expert-designed grammar &amp; pronunciation</a:t>
            </a:r>
            <a:endParaRPr lang="en-US" altLang="zh-CN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alt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❌</a:t>
            </a: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 No real-time immersive practice</a:t>
            </a:r>
            <a:endParaRPr lang="en-US" altLang="zh-CN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endParaRPr lang="en-US" altLang="zh-CN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Chatbots:</a:t>
            </a:r>
            <a:endParaRPr lang="en-US" altLang="zh-CN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alt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✅</a:t>
            </a: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 Personalized conversations</a:t>
            </a:r>
            <a:endParaRPr lang="en-US" altLang="zh-CN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alt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❌</a:t>
            </a: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 Struggle with emotions, idioms, cultural depth</a:t>
            </a:r>
            <a:endParaRPr lang="en-US" altLang="zh-CN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-2436210" y="4190895"/>
            <a:ext cx="3769663" cy="1203642"/>
          </a:xfrm>
          <a:custGeom>
            <a:avLst/>
            <a:gdLst/>
            <a:ahLst/>
            <a:cxnLst/>
            <a:rect l="l" t="t" r="r" b="b"/>
            <a:pathLst>
              <a:path w="3769663" h="1203642">
                <a:moveTo>
                  <a:pt x="0" y="0"/>
                </a:moveTo>
                <a:lnTo>
                  <a:pt x="3769663" y="0"/>
                </a:lnTo>
                <a:lnTo>
                  <a:pt x="3769663" y="1203642"/>
                </a:lnTo>
                <a:lnTo>
                  <a:pt x="0" y="12036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39421" y="1038225"/>
            <a:ext cx="2298303" cy="1784319"/>
          </a:xfrm>
          <a:custGeom>
            <a:avLst/>
            <a:gdLst/>
            <a:ahLst/>
            <a:cxnLst/>
            <a:rect l="l" t="t" r="r" b="b"/>
            <a:pathLst>
              <a:path w="2298303" h="1784319">
                <a:moveTo>
                  <a:pt x="0" y="0"/>
                </a:moveTo>
                <a:lnTo>
                  <a:pt x="2298303" y="0"/>
                </a:lnTo>
                <a:lnTo>
                  <a:pt x="2298303" y="1784319"/>
                </a:lnTo>
                <a:lnTo>
                  <a:pt x="0" y="1784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227771" y="6842125"/>
            <a:ext cx="2419905" cy="2419905"/>
          </a:xfrm>
          <a:custGeom>
            <a:avLst/>
            <a:gdLst/>
            <a:ahLst/>
            <a:cxnLst/>
            <a:rect l="l" t="t" r="r" b="b"/>
            <a:pathLst>
              <a:path w="2419905" h="2419905">
                <a:moveTo>
                  <a:pt x="0" y="0"/>
                </a:moveTo>
                <a:lnTo>
                  <a:pt x="2419905" y="0"/>
                </a:lnTo>
                <a:lnTo>
                  <a:pt x="2419905" y="2419904"/>
                </a:lnTo>
                <a:lnTo>
                  <a:pt x="0" y="24199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92159" y="9036898"/>
            <a:ext cx="576531" cy="442804"/>
          </a:xfrm>
          <a:custGeom>
            <a:avLst/>
            <a:gdLst/>
            <a:ahLst/>
            <a:cxnLst/>
            <a:rect l="l" t="t" r="r" b="b"/>
            <a:pathLst>
              <a:path w="576531" h="442804">
                <a:moveTo>
                  <a:pt x="0" y="0"/>
                </a:moveTo>
                <a:lnTo>
                  <a:pt x="576532" y="0"/>
                </a:lnTo>
                <a:lnTo>
                  <a:pt x="576532" y="442804"/>
                </a:lnTo>
                <a:lnTo>
                  <a:pt x="0" y="4428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47778" y="9042296"/>
            <a:ext cx="301879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Back to Agenda</a:t>
            </a:r>
            <a:endParaRPr lang="en-US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68755" y="908050"/>
            <a:ext cx="12315825" cy="2179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500"/>
              </a:lnSpc>
            </a:pPr>
            <a:r>
              <a:rPr lang="en-US" altLang="zh-CN" sz="8500" b="1">
                <a:solidFill>
                  <a:srgbClr val="2A2E3A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TalkUtopia’s  Differentiation</a:t>
            </a:r>
            <a:endParaRPr lang="en-US" altLang="zh-CN" sz="8500" b="1">
              <a:solidFill>
                <a:srgbClr val="2A2E3A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550160" y="3387090"/>
            <a:ext cx="10408920" cy="2244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AI + VR Integration: Real-time feedback in lifelike scenarios.</a:t>
            </a:r>
            <a:endParaRPr lang="en-US" altLang="zh-CN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endParaRPr lang="en-US" altLang="zh-CN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Cultural Immersion: Idioms, social norms via interactive avatars.</a:t>
            </a:r>
            <a:endParaRPr lang="en-US" altLang="zh-CN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endParaRPr lang="en-US" altLang="zh-CN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Gamification: Motivation through challenges and rewards.</a:t>
            </a:r>
            <a:endParaRPr lang="en-US" altLang="zh-CN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-2436210" y="4190895"/>
            <a:ext cx="3769663" cy="1203642"/>
          </a:xfrm>
          <a:custGeom>
            <a:avLst/>
            <a:gdLst/>
            <a:ahLst/>
            <a:cxnLst/>
            <a:rect l="l" t="t" r="r" b="b"/>
            <a:pathLst>
              <a:path w="3769663" h="1203642">
                <a:moveTo>
                  <a:pt x="0" y="0"/>
                </a:moveTo>
                <a:lnTo>
                  <a:pt x="3769663" y="0"/>
                </a:lnTo>
                <a:lnTo>
                  <a:pt x="3769663" y="1203642"/>
                </a:lnTo>
                <a:lnTo>
                  <a:pt x="0" y="12036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39421" y="1038225"/>
            <a:ext cx="2298303" cy="1784319"/>
          </a:xfrm>
          <a:custGeom>
            <a:avLst/>
            <a:gdLst/>
            <a:ahLst/>
            <a:cxnLst/>
            <a:rect l="l" t="t" r="r" b="b"/>
            <a:pathLst>
              <a:path w="2298303" h="1784319">
                <a:moveTo>
                  <a:pt x="0" y="0"/>
                </a:moveTo>
                <a:lnTo>
                  <a:pt x="2298303" y="0"/>
                </a:lnTo>
                <a:lnTo>
                  <a:pt x="2298303" y="1784319"/>
                </a:lnTo>
                <a:lnTo>
                  <a:pt x="0" y="1784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227771" y="6842125"/>
            <a:ext cx="2419905" cy="2419905"/>
          </a:xfrm>
          <a:custGeom>
            <a:avLst/>
            <a:gdLst/>
            <a:ahLst/>
            <a:cxnLst/>
            <a:rect l="l" t="t" r="r" b="b"/>
            <a:pathLst>
              <a:path w="2419905" h="2419905">
                <a:moveTo>
                  <a:pt x="0" y="0"/>
                </a:moveTo>
                <a:lnTo>
                  <a:pt x="2419905" y="0"/>
                </a:lnTo>
                <a:lnTo>
                  <a:pt x="2419905" y="2419904"/>
                </a:lnTo>
                <a:lnTo>
                  <a:pt x="0" y="24199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92159" y="9036898"/>
            <a:ext cx="576531" cy="442804"/>
          </a:xfrm>
          <a:custGeom>
            <a:avLst/>
            <a:gdLst/>
            <a:ahLst/>
            <a:cxnLst/>
            <a:rect l="l" t="t" r="r" b="b"/>
            <a:pathLst>
              <a:path w="576531" h="442804">
                <a:moveTo>
                  <a:pt x="0" y="0"/>
                </a:moveTo>
                <a:lnTo>
                  <a:pt x="576532" y="0"/>
                </a:lnTo>
                <a:lnTo>
                  <a:pt x="576532" y="442804"/>
                </a:lnTo>
                <a:lnTo>
                  <a:pt x="0" y="4428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47778" y="9042296"/>
            <a:ext cx="301879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Back to Agenda</a:t>
            </a:r>
            <a:endParaRPr lang="en-US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68755" y="908050"/>
            <a:ext cx="12315825" cy="2179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500"/>
              </a:lnSpc>
            </a:pPr>
            <a:r>
              <a:rPr lang="en-US" altLang="zh-CN" sz="8500" b="1">
                <a:solidFill>
                  <a:srgbClr val="2A2E3A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TalkUtopia vs. Alternatives</a:t>
            </a:r>
            <a:endParaRPr lang="en-US" altLang="zh-CN" sz="8500" b="1">
              <a:solidFill>
                <a:srgbClr val="2A2E3A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550160" y="3387090"/>
            <a:ext cx="11589385" cy="3590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endParaRPr lang="en-US" altLang="zh-CN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Feature	                    Duolingo</a:t>
            </a: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	         </a:t>
            </a: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Babbel</a:t>
            </a: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	         </a:t>
            </a: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Chatbots</a:t>
            </a: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         </a:t>
            </a: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TalkUtopia</a:t>
            </a:r>
            <a:endParaRPr lang="en-US" altLang="zh-CN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Real-time Feedback	</a:t>
            </a:r>
            <a:r>
              <a:rPr lang="en-US" alt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❌</a:t>
            </a: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	             </a:t>
            </a:r>
            <a:r>
              <a:rPr lang="en-US" alt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❌</a:t>
            </a: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	             </a:t>
            </a:r>
            <a:r>
              <a:rPr lang="en-US" alt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✅</a:t>
            </a: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	                 </a:t>
            </a:r>
            <a:r>
              <a:rPr lang="en-US" alt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✅</a:t>
            </a:r>
            <a:endParaRPr lang="en-US" altLang="en-US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endParaRPr lang="en-US" altLang="en-US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Cultural Immersion	             </a:t>
            </a:r>
            <a:r>
              <a:rPr lang="en-US" alt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❌</a:t>
            </a: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	             </a:t>
            </a:r>
            <a:r>
              <a:rPr lang="en-US" alt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❌</a:t>
            </a: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	             </a:t>
            </a:r>
            <a:r>
              <a:rPr lang="en-US" alt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❌</a:t>
            </a: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	                 </a:t>
            </a:r>
            <a:r>
              <a:rPr lang="en-US" alt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✅</a:t>
            </a:r>
            <a:endParaRPr lang="en-US" altLang="en-US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endParaRPr lang="en-US" altLang="en-US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VR Integration	             </a:t>
            </a:r>
            <a:r>
              <a:rPr lang="en-US" alt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❌</a:t>
            </a: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	             </a:t>
            </a:r>
            <a:r>
              <a:rPr lang="en-US" alt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❌</a:t>
            </a: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	             </a:t>
            </a:r>
            <a:r>
              <a:rPr lang="en-US" alt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❌</a:t>
            </a: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	                 </a:t>
            </a:r>
            <a:r>
              <a:rPr lang="en-US" alt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✅</a:t>
            </a:r>
            <a:endParaRPr lang="en-US" altLang="en-US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endParaRPr lang="en-US" altLang="zh-CN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-2436210" y="4190895"/>
            <a:ext cx="3769663" cy="1203642"/>
          </a:xfrm>
          <a:custGeom>
            <a:avLst/>
            <a:gdLst/>
            <a:ahLst/>
            <a:cxnLst/>
            <a:rect l="l" t="t" r="r" b="b"/>
            <a:pathLst>
              <a:path w="3769663" h="1203642">
                <a:moveTo>
                  <a:pt x="0" y="0"/>
                </a:moveTo>
                <a:lnTo>
                  <a:pt x="3769663" y="0"/>
                </a:lnTo>
                <a:lnTo>
                  <a:pt x="3769663" y="1203642"/>
                </a:lnTo>
                <a:lnTo>
                  <a:pt x="0" y="12036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15" name="Group 4"/>
          <p:cNvGrpSpPr/>
          <p:nvPr/>
        </p:nvGrpSpPr>
        <p:grpSpPr>
          <a:xfrm rot="0">
            <a:off x="0" y="3401060"/>
            <a:ext cx="882015" cy="3484880"/>
            <a:chOff x="0" y="0"/>
            <a:chExt cx="2598770" cy="433040"/>
          </a:xfrm>
        </p:grpSpPr>
        <p:sp>
          <p:nvSpPr>
            <p:cNvPr id="16" name="Freeform 5"/>
            <p:cNvSpPr/>
            <p:nvPr/>
          </p:nvSpPr>
          <p:spPr>
            <a:xfrm>
              <a:off x="0" y="0"/>
              <a:ext cx="2598770" cy="433040"/>
            </a:xfrm>
            <a:custGeom>
              <a:avLst/>
              <a:gdLst/>
              <a:ahLst/>
              <a:cxnLst/>
              <a:rect l="l" t="t" r="r" b="b"/>
              <a:pathLst>
                <a:path w="2598770" h="433040">
                  <a:moveTo>
                    <a:pt x="0" y="0"/>
                  </a:moveTo>
                  <a:lnTo>
                    <a:pt x="2598770" y="0"/>
                  </a:lnTo>
                  <a:lnTo>
                    <a:pt x="2598770" y="433040"/>
                  </a:lnTo>
                  <a:lnTo>
                    <a:pt x="0" y="43304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7" name="TextBox 6"/>
            <p:cNvSpPr txBox="1"/>
            <p:nvPr/>
          </p:nvSpPr>
          <p:spPr>
            <a:xfrm>
              <a:off x="0" y="0"/>
              <a:ext cx="2598770" cy="43304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id="21" name="矩形 20"/>
          <p:cNvSpPr/>
          <p:nvPr/>
        </p:nvSpPr>
        <p:spPr>
          <a:xfrm>
            <a:off x="2797810" y="4381500"/>
            <a:ext cx="12666980" cy="14452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8800" b="1">
                <a:solidFill>
                  <a:srgbClr val="004AAD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Part 3: Product Description</a:t>
            </a:r>
            <a:endParaRPr lang="en-US" altLang="zh-CN" sz="8800" b="1">
              <a:solidFill>
                <a:srgbClr val="004AAD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3" name="Group 4"/>
          <p:cNvGrpSpPr/>
          <p:nvPr/>
        </p:nvGrpSpPr>
        <p:grpSpPr>
          <a:xfrm rot="0">
            <a:off x="17449800" y="3401060"/>
            <a:ext cx="882015" cy="3484880"/>
            <a:chOff x="0" y="0"/>
            <a:chExt cx="2598770" cy="433040"/>
          </a:xfrm>
        </p:grpSpPr>
        <p:sp>
          <p:nvSpPr>
            <p:cNvPr id="24" name="Freeform 5"/>
            <p:cNvSpPr/>
            <p:nvPr/>
          </p:nvSpPr>
          <p:spPr>
            <a:xfrm>
              <a:off x="0" y="0"/>
              <a:ext cx="2598770" cy="433040"/>
            </a:xfrm>
            <a:custGeom>
              <a:avLst/>
              <a:gdLst/>
              <a:ahLst/>
              <a:cxnLst/>
              <a:rect l="l" t="t" r="r" b="b"/>
              <a:pathLst>
                <a:path w="2598770" h="433040">
                  <a:moveTo>
                    <a:pt x="0" y="0"/>
                  </a:moveTo>
                  <a:lnTo>
                    <a:pt x="2598770" y="0"/>
                  </a:lnTo>
                  <a:lnTo>
                    <a:pt x="2598770" y="433040"/>
                  </a:lnTo>
                  <a:lnTo>
                    <a:pt x="0" y="43304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5" name="TextBox 6"/>
            <p:cNvSpPr txBox="1"/>
            <p:nvPr/>
          </p:nvSpPr>
          <p:spPr>
            <a:xfrm>
              <a:off x="0" y="0"/>
              <a:ext cx="2598770" cy="43304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5316835" y="9029700"/>
            <a:ext cx="29952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Dai Dasen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1155211130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42135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0" y="1028700"/>
            <a:ext cx="1784319" cy="1784319"/>
          </a:xfrm>
          <a:custGeom>
            <a:avLst/>
            <a:gdLst/>
            <a:ahLst/>
            <a:cxnLst/>
            <a:rect l="l" t="t" r="r" b="b"/>
            <a:pathLst>
              <a:path w="1784319" h="1784319">
                <a:moveTo>
                  <a:pt x="0" y="0"/>
                </a:moveTo>
                <a:lnTo>
                  <a:pt x="1784319" y="0"/>
                </a:lnTo>
                <a:lnTo>
                  <a:pt x="1784319" y="1784319"/>
                </a:lnTo>
                <a:lnTo>
                  <a:pt x="0" y="1784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4411343" y="9011950"/>
            <a:ext cx="2419905" cy="2419905"/>
          </a:xfrm>
          <a:custGeom>
            <a:avLst/>
            <a:gdLst/>
            <a:ahLst/>
            <a:cxnLst/>
            <a:rect l="l" t="t" r="r" b="b"/>
            <a:pathLst>
              <a:path w="2419905" h="2419905">
                <a:moveTo>
                  <a:pt x="0" y="0"/>
                </a:moveTo>
                <a:lnTo>
                  <a:pt x="2419904" y="0"/>
                </a:lnTo>
                <a:lnTo>
                  <a:pt x="2419904" y="2419905"/>
                </a:lnTo>
                <a:lnTo>
                  <a:pt x="0" y="24199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8" name="文本框 27"/>
          <p:cNvSpPr txBox="1"/>
          <p:nvPr/>
        </p:nvSpPr>
        <p:spPr>
          <a:xfrm>
            <a:off x="2058035" y="1198245"/>
            <a:ext cx="1001585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8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23527"/>
                </a:solidFill>
                <a:effectLst/>
              </a:rPr>
              <a:t>Product Components</a:t>
            </a:r>
            <a:endParaRPr lang="en-US" altLang="zh-CN" sz="8800">
              <a:ln w="22225">
                <a:solidFill>
                  <a:schemeClr val="accent2"/>
                </a:solidFill>
                <a:prstDash val="solid"/>
              </a:ln>
              <a:solidFill>
                <a:srgbClr val="C23527"/>
              </a:solidFill>
              <a:effectLst/>
            </a:endParaRPr>
          </a:p>
        </p:txBody>
      </p:sp>
      <p:sp>
        <p:nvSpPr>
          <p:cNvPr id="35" name="TextBox 17"/>
          <p:cNvSpPr txBox="1"/>
          <p:nvPr/>
        </p:nvSpPr>
        <p:spPr>
          <a:xfrm>
            <a:off x="4191000" y="4030980"/>
            <a:ext cx="889000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r">
              <a:lnSpc>
                <a:spcPts val="5040"/>
              </a:lnSpc>
            </a:pPr>
            <a:r>
              <a:rPr lang="en-US" sz="4200" b="1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1.</a:t>
            </a:r>
            <a:endParaRPr lang="en-US" sz="4200" b="1">
              <a:solidFill>
                <a:srgbClr val="FFFFFF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3896995" y="3976370"/>
            <a:ext cx="10422255" cy="1014730"/>
            <a:chOff x="6137" y="6262"/>
            <a:chExt cx="16413" cy="1598"/>
          </a:xfrm>
        </p:grpSpPr>
        <p:sp>
          <p:nvSpPr>
            <p:cNvPr id="36" name="文本框 35"/>
            <p:cNvSpPr txBox="1"/>
            <p:nvPr/>
          </p:nvSpPr>
          <p:spPr>
            <a:xfrm>
              <a:off x="7440" y="6262"/>
              <a:ext cx="15110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600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C23527"/>
                  </a:solidFill>
                  <a:effectLst/>
                </a:rPr>
                <a:t> TalkUtopia Mobile Appication</a:t>
              </a:r>
              <a:endParaRPr lang="en-US" altLang="zh-CN" sz="60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23527"/>
                </a:solidFill>
                <a:effectLst/>
              </a:endParaRPr>
            </a:p>
          </p:txBody>
        </p:sp>
        <p:sp>
          <p:nvSpPr>
            <p:cNvPr id="39" name="TextBox 17"/>
            <p:cNvSpPr txBox="1"/>
            <p:nvPr/>
          </p:nvSpPr>
          <p:spPr>
            <a:xfrm>
              <a:off x="6137" y="6660"/>
              <a:ext cx="1383" cy="10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p>
              <a:pPr algn="r">
                <a:lnSpc>
                  <a:spcPts val="5040"/>
                </a:lnSpc>
              </a:pPr>
              <a:r>
                <a:rPr lang="en-US" altLang="zh-CN" sz="600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C23527"/>
                  </a:solidFill>
                  <a:effectLst/>
                  <a:sym typeface="TT Interphases Bold" panose="02000803060000020004"/>
                </a:rPr>
                <a:t>1.</a:t>
              </a:r>
              <a:endParaRPr lang="en-US" altLang="zh-CN" sz="60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23527"/>
                </a:solidFill>
                <a:effectLst/>
                <a:sym typeface="TT Interphases Bold" panose="02000803060000020004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896995" y="6057900"/>
            <a:ext cx="4355465" cy="1014730"/>
            <a:chOff x="6137" y="7859"/>
            <a:chExt cx="6859" cy="1598"/>
          </a:xfrm>
        </p:grpSpPr>
        <p:sp>
          <p:nvSpPr>
            <p:cNvPr id="17" name="TextBox 17"/>
            <p:cNvSpPr txBox="1"/>
            <p:nvPr/>
          </p:nvSpPr>
          <p:spPr>
            <a:xfrm>
              <a:off x="6137" y="8340"/>
              <a:ext cx="1383" cy="10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5040"/>
                </a:lnSpc>
              </a:pPr>
              <a:r>
                <a:rPr lang="en-US" altLang="zh-CN" sz="600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C23527"/>
                  </a:solidFill>
                  <a:effectLst/>
                  <a:sym typeface="TT Interphases Bold" panose="02000803060000020004"/>
                </a:rPr>
                <a:t>2.</a:t>
              </a:r>
              <a:endParaRPr lang="en-US" altLang="zh-CN" sz="60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23527"/>
                </a:solidFill>
                <a:effectLst/>
                <a:sym typeface="TT Interphases Bold" panose="02000803060000020004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7577" y="7859"/>
              <a:ext cx="5419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600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C23527"/>
                  </a:solidFill>
                  <a:effectLst/>
                </a:rPr>
                <a:t>VR </a:t>
              </a:r>
              <a:r>
                <a:rPr lang="en-US" altLang="zh-CN" sz="600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C23527"/>
                  </a:solidFill>
                  <a:effectLst/>
                </a:rPr>
                <a:t>Display</a:t>
              </a:r>
              <a:endParaRPr lang="en-US" altLang="zh-CN" sz="60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23527"/>
                </a:solidFill>
                <a:effectLst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010535" y="804545"/>
            <a:ext cx="12266930" cy="1307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00"/>
              </a:lnSpc>
            </a:pPr>
            <a:r>
              <a:rPr lang="en-US" sz="8500" b="1">
                <a:solidFill>
                  <a:srgbClr val="2A2E3A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TalkUtpoia Mobile </a:t>
            </a:r>
            <a:r>
              <a:rPr lang="en-US" sz="8500" b="1">
                <a:solidFill>
                  <a:srgbClr val="2A2E3A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App</a:t>
            </a:r>
            <a:endParaRPr lang="en-US" sz="8500" b="1">
              <a:solidFill>
                <a:srgbClr val="2A2E3A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922338" y="2705100"/>
            <a:ext cx="16368395" cy="5867400"/>
            <a:chOff x="1453" y="5100"/>
            <a:chExt cx="25777" cy="9240"/>
          </a:xfrm>
        </p:grpSpPr>
        <p:grpSp>
          <p:nvGrpSpPr>
            <p:cNvPr id="5" name="Group 5"/>
            <p:cNvGrpSpPr/>
            <p:nvPr/>
          </p:nvGrpSpPr>
          <p:grpSpPr>
            <a:xfrm rot="-5400000">
              <a:off x="18774" y="966"/>
              <a:ext cx="4323" cy="12591"/>
              <a:chOff x="0" y="0"/>
              <a:chExt cx="660400" cy="1923506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60400" cy="192350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923506">
                    <a:moveTo>
                      <a:pt x="220252" y="1904437"/>
                    </a:moveTo>
                    <a:cubicBezTo>
                      <a:pt x="254109" y="1915951"/>
                      <a:pt x="292600" y="1923506"/>
                      <a:pt x="330378" y="1923506"/>
                    </a:cubicBezTo>
                    <a:cubicBezTo>
                      <a:pt x="368157" y="1923506"/>
                      <a:pt x="404509" y="1917029"/>
                      <a:pt x="438009" y="1905515"/>
                    </a:cubicBezTo>
                    <a:cubicBezTo>
                      <a:pt x="438723" y="1905156"/>
                      <a:pt x="439435" y="1905156"/>
                      <a:pt x="440148" y="1904796"/>
                    </a:cubicBezTo>
                    <a:cubicBezTo>
                      <a:pt x="565955" y="1858741"/>
                      <a:pt x="658618" y="1737127"/>
                      <a:pt x="660400" y="1570332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569167"/>
                    </a:lnTo>
                    <a:cubicBezTo>
                      <a:pt x="1782" y="1737846"/>
                      <a:pt x="93019" y="1859461"/>
                      <a:pt x="220252" y="1904437"/>
                    </a:cubicBezTo>
                    <a:close/>
                  </a:path>
                </a:pathLst>
              </a:custGeom>
              <a:solidFill>
                <a:srgbClr val="C23527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0"/>
                <a:ext cx="660400" cy="17965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5400000">
              <a:off x="5587" y="966"/>
              <a:ext cx="4323" cy="12591"/>
              <a:chOff x="0" y="0"/>
              <a:chExt cx="660400" cy="192350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60400" cy="192350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923506">
                    <a:moveTo>
                      <a:pt x="220252" y="1904437"/>
                    </a:moveTo>
                    <a:cubicBezTo>
                      <a:pt x="254109" y="1915951"/>
                      <a:pt x="292600" y="1923506"/>
                      <a:pt x="330378" y="1923506"/>
                    </a:cubicBezTo>
                    <a:cubicBezTo>
                      <a:pt x="368157" y="1923506"/>
                      <a:pt x="404509" y="1917029"/>
                      <a:pt x="438009" y="1905515"/>
                    </a:cubicBezTo>
                    <a:cubicBezTo>
                      <a:pt x="438723" y="1905156"/>
                      <a:pt x="439435" y="1905156"/>
                      <a:pt x="440148" y="1904796"/>
                    </a:cubicBezTo>
                    <a:cubicBezTo>
                      <a:pt x="565955" y="1858741"/>
                      <a:pt x="658618" y="1737127"/>
                      <a:pt x="660400" y="1570332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569167"/>
                    </a:lnTo>
                    <a:cubicBezTo>
                      <a:pt x="1782" y="1737846"/>
                      <a:pt x="93019" y="1859461"/>
                      <a:pt x="220252" y="1904437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0"/>
                <a:ext cx="660400" cy="17965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4142" y="6584"/>
              <a:ext cx="8759" cy="11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5600"/>
                </a:lnSpc>
              </a:pPr>
              <a:r>
                <a:rPr lang="en-US" sz="4000" b="1">
                  <a:solidFill>
                    <a:srgbClr val="FFFFFF"/>
                  </a:solidFill>
                  <a:latin typeface="TT Interphases Bold" panose="02000803060000020004"/>
                  <a:ea typeface="TT Interphases Bold" panose="02000803060000020004"/>
                  <a:cs typeface="TT Interphases Bold" panose="02000803060000020004"/>
                  <a:sym typeface="TT Interphases Bold" panose="02000803060000020004"/>
                </a:rPr>
                <a:t>User Account </a:t>
              </a:r>
              <a:r>
                <a:rPr lang="en-US" sz="4000" b="1">
                  <a:solidFill>
                    <a:srgbClr val="FFFFFF"/>
                  </a:solidFill>
                  <a:latin typeface="TT Interphases Bold" panose="02000803060000020004"/>
                  <a:ea typeface="TT Interphases Bold" panose="02000803060000020004"/>
                  <a:cs typeface="TT Interphases Bold" panose="02000803060000020004"/>
                  <a:sym typeface="TT Interphases Bold" panose="02000803060000020004"/>
                </a:rPr>
                <a:t>System</a:t>
              </a:r>
              <a:endParaRPr lang="en-US" sz="4000" b="1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endParaRPr>
            </a:p>
          </p:txBody>
        </p:sp>
        <p:grpSp>
          <p:nvGrpSpPr>
            <p:cNvPr id="18" name="Group 18"/>
            <p:cNvGrpSpPr/>
            <p:nvPr/>
          </p:nvGrpSpPr>
          <p:grpSpPr>
            <a:xfrm rot="5400000">
              <a:off x="5587" y="5884"/>
              <a:ext cx="4323" cy="12591"/>
              <a:chOff x="0" y="0"/>
              <a:chExt cx="660400" cy="1923506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60400" cy="192350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923506">
                    <a:moveTo>
                      <a:pt x="220252" y="1904437"/>
                    </a:moveTo>
                    <a:cubicBezTo>
                      <a:pt x="254109" y="1915951"/>
                      <a:pt x="292600" y="1923506"/>
                      <a:pt x="330378" y="1923506"/>
                    </a:cubicBezTo>
                    <a:cubicBezTo>
                      <a:pt x="368157" y="1923506"/>
                      <a:pt x="404509" y="1917029"/>
                      <a:pt x="438009" y="1905515"/>
                    </a:cubicBezTo>
                    <a:cubicBezTo>
                      <a:pt x="438723" y="1905156"/>
                      <a:pt x="439435" y="1905156"/>
                      <a:pt x="440148" y="1904796"/>
                    </a:cubicBezTo>
                    <a:cubicBezTo>
                      <a:pt x="565955" y="1858741"/>
                      <a:pt x="658618" y="1737127"/>
                      <a:pt x="660400" y="1570332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569167"/>
                    </a:lnTo>
                    <a:cubicBezTo>
                      <a:pt x="1782" y="1737846"/>
                      <a:pt x="93019" y="1859461"/>
                      <a:pt x="220252" y="1904437"/>
                    </a:cubicBezTo>
                    <a:close/>
                  </a:path>
                </a:pathLst>
              </a:custGeom>
              <a:solidFill>
                <a:srgbClr val="C23527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0"/>
                <a:ext cx="660400" cy="17965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 rot="-5400000">
              <a:off x="18774" y="5884"/>
              <a:ext cx="4323" cy="12591"/>
              <a:chOff x="0" y="0"/>
              <a:chExt cx="660400" cy="192350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60400" cy="192350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923506">
                    <a:moveTo>
                      <a:pt x="220252" y="1904437"/>
                    </a:moveTo>
                    <a:cubicBezTo>
                      <a:pt x="254109" y="1915951"/>
                      <a:pt x="292600" y="1923506"/>
                      <a:pt x="330378" y="1923506"/>
                    </a:cubicBezTo>
                    <a:cubicBezTo>
                      <a:pt x="368157" y="1923506"/>
                      <a:pt x="404509" y="1917029"/>
                      <a:pt x="438009" y="1905515"/>
                    </a:cubicBezTo>
                    <a:cubicBezTo>
                      <a:pt x="438723" y="1905156"/>
                      <a:pt x="439435" y="1905156"/>
                      <a:pt x="440148" y="1904796"/>
                    </a:cubicBezTo>
                    <a:cubicBezTo>
                      <a:pt x="565955" y="1858741"/>
                      <a:pt x="658618" y="1737127"/>
                      <a:pt x="660400" y="1570332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569167"/>
                    </a:lnTo>
                    <a:cubicBezTo>
                      <a:pt x="1782" y="1737846"/>
                      <a:pt x="93019" y="1859461"/>
                      <a:pt x="220252" y="1904437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0"/>
                <a:ext cx="660400" cy="17965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4142" y="11504"/>
              <a:ext cx="8759" cy="11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5600"/>
                </a:lnSpc>
              </a:pPr>
              <a:endParaRPr lang="en-US" sz="4000" b="1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endParaRPr>
            </a:p>
          </p:txBody>
        </p:sp>
        <p:sp>
          <p:nvSpPr>
            <p:cNvPr id="29" name="TextBox 14"/>
            <p:cNvSpPr txBox="1"/>
            <p:nvPr/>
          </p:nvSpPr>
          <p:spPr>
            <a:xfrm>
              <a:off x="16382" y="6131"/>
              <a:ext cx="7264" cy="22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p>
              <a:pPr algn="l">
                <a:lnSpc>
                  <a:spcPts val="5600"/>
                </a:lnSpc>
              </a:pPr>
              <a:r>
                <a:rPr lang="en-US" sz="4000" b="1">
                  <a:solidFill>
                    <a:srgbClr val="FFFFFF"/>
                  </a:solidFill>
                  <a:latin typeface="TT Interphases Bold" panose="02000803060000020004"/>
                  <a:ea typeface="TT Interphases Bold" panose="02000803060000020004"/>
                  <a:cs typeface="TT Interphases Bold" panose="02000803060000020004"/>
                  <a:sym typeface="TT Interphases Bold" panose="02000803060000020004"/>
                </a:rPr>
                <a:t>Learning Objective System</a:t>
              </a:r>
              <a:endParaRPr lang="en-US" sz="4000" b="1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endParaRPr>
            </a:p>
          </p:txBody>
        </p:sp>
        <p:sp>
          <p:nvSpPr>
            <p:cNvPr id="30" name="TextBox 14"/>
            <p:cNvSpPr txBox="1"/>
            <p:nvPr/>
          </p:nvSpPr>
          <p:spPr>
            <a:xfrm>
              <a:off x="4142" y="11614"/>
              <a:ext cx="7264" cy="11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p>
              <a:pPr algn="l">
                <a:lnSpc>
                  <a:spcPts val="5600"/>
                </a:lnSpc>
              </a:pPr>
              <a:r>
                <a:rPr lang="en-US" sz="4000" b="1">
                  <a:solidFill>
                    <a:srgbClr val="FFFFFF"/>
                  </a:solidFill>
                  <a:latin typeface="TT Interphases Bold" panose="02000803060000020004"/>
                  <a:ea typeface="TT Interphases Bold" panose="02000803060000020004"/>
                  <a:cs typeface="TT Interphases Bold" panose="02000803060000020004"/>
                  <a:sym typeface="TT Interphases Bold" panose="02000803060000020004"/>
                </a:rPr>
                <a:t>Lea</a:t>
              </a:r>
              <a:r>
                <a:rPr lang="en-US" sz="4000" b="1">
                  <a:solidFill>
                    <a:srgbClr val="FFFFFF"/>
                  </a:solidFill>
                  <a:latin typeface="TT Interphases Bold" panose="02000803060000020004"/>
                  <a:ea typeface="TT Interphases Bold" panose="02000803060000020004"/>
                  <a:cs typeface="TT Interphases Bold" panose="02000803060000020004"/>
                  <a:sym typeface="TT Interphases Bold" panose="02000803060000020004"/>
                </a:rPr>
                <a:t>rning Sys</a:t>
              </a:r>
              <a:r>
                <a:rPr lang="en-US" sz="4000" b="1">
                  <a:solidFill>
                    <a:srgbClr val="FFFFFF"/>
                  </a:solidFill>
                  <a:latin typeface="TT Interphases Bold" panose="02000803060000020004"/>
                  <a:ea typeface="TT Interphases Bold" panose="02000803060000020004"/>
                  <a:cs typeface="TT Interphases Bold" panose="02000803060000020004"/>
                  <a:sym typeface="TT Interphases Bold" panose="02000803060000020004"/>
                </a:rPr>
                <a:t>tem</a:t>
              </a:r>
              <a:endParaRPr lang="en-US" sz="4000" b="1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endParaRPr>
            </a:p>
          </p:txBody>
        </p:sp>
        <p:sp>
          <p:nvSpPr>
            <p:cNvPr id="31" name="TextBox 14"/>
            <p:cNvSpPr txBox="1"/>
            <p:nvPr/>
          </p:nvSpPr>
          <p:spPr>
            <a:xfrm>
              <a:off x="16382" y="11504"/>
              <a:ext cx="7264" cy="11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p>
              <a:pPr algn="l">
                <a:lnSpc>
                  <a:spcPts val="5600"/>
                </a:lnSpc>
              </a:pPr>
              <a:r>
                <a:rPr lang="en-US" sz="4000" b="1">
                  <a:solidFill>
                    <a:srgbClr val="FFFFFF"/>
                  </a:solidFill>
                  <a:latin typeface="TT Interphases Bold" panose="02000803060000020004"/>
                  <a:ea typeface="TT Interphases Bold" panose="02000803060000020004"/>
                  <a:cs typeface="TT Interphases Bold" panose="02000803060000020004"/>
                  <a:sym typeface="TT Interphases Bold" panose="02000803060000020004"/>
                </a:rPr>
                <a:t>AI NPC System</a:t>
              </a:r>
              <a:endParaRPr lang="en-US" sz="4000" b="1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5" y="0"/>
            <a:ext cx="18288635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28800" y="1028700"/>
            <a:ext cx="11530965" cy="1307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0"/>
              </a:lnSpc>
            </a:pPr>
            <a:r>
              <a:rPr lang="en-US" sz="8500" b="1">
                <a:solidFill>
                  <a:srgbClr val="2A2E3A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User Account System</a:t>
            </a:r>
            <a:endParaRPr lang="en-US" sz="8500" b="1">
              <a:solidFill>
                <a:srgbClr val="2A2E3A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2667303" y="1080205"/>
            <a:ext cx="3769663" cy="1203642"/>
          </a:xfrm>
          <a:custGeom>
            <a:avLst/>
            <a:gdLst/>
            <a:ahLst/>
            <a:cxnLst/>
            <a:rect l="l" t="t" r="r" b="b"/>
            <a:pathLst>
              <a:path w="3769663" h="1203642">
                <a:moveTo>
                  <a:pt x="0" y="0"/>
                </a:moveTo>
                <a:lnTo>
                  <a:pt x="3769663" y="0"/>
                </a:lnTo>
                <a:lnTo>
                  <a:pt x="3769663" y="1203642"/>
                </a:lnTo>
                <a:lnTo>
                  <a:pt x="0" y="12036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组合 15"/>
          <p:cNvGrpSpPr/>
          <p:nvPr/>
        </p:nvGrpSpPr>
        <p:grpSpPr>
          <a:xfrm>
            <a:off x="2819400" y="2705100"/>
            <a:ext cx="13112750" cy="6191250"/>
            <a:chOff x="4440" y="4260"/>
            <a:chExt cx="20650" cy="9750"/>
          </a:xfrm>
        </p:grpSpPr>
        <p:grpSp>
          <p:nvGrpSpPr>
            <p:cNvPr id="15" name="组合 14"/>
            <p:cNvGrpSpPr/>
            <p:nvPr/>
          </p:nvGrpSpPr>
          <p:grpSpPr>
            <a:xfrm>
              <a:off x="4440" y="4260"/>
              <a:ext cx="13330" cy="9750"/>
              <a:chOff x="4440" y="4260"/>
              <a:chExt cx="13330" cy="9750"/>
            </a:xfrm>
          </p:grpSpPr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4440" y="4260"/>
                <a:ext cx="6010" cy="9750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>
              <a:xfrm>
                <a:off x="11760" y="4260"/>
                <a:ext cx="6010" cy="9750"/>
              </a:xfrm>
              <a:prstGeom prst="rect">
                <a:avLst/>
              </a:prstGeom>
            </p:spPr>
          </p:pic>
        </p:grp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080" y="4260"/>
              <a:ext cx="6010" cy="9750"/>
            </a:xfrm>
            <a:prstGeom prst="rect">
              <a:avLst/>
            </a:prstGeom>
          </p:spPr>
        </p:pic>
      </p:grpSp>
      <p:sp>
        <p:nvSpPr>
          <p:cNvPr id="17" name="Freeform 4"/>
          <p:cNvSpPr/>
          <p:nvPr/>
        </p:nvSpPr>
        <p:spPr>
          <a:xfrm>
            <a:off x="892159" y="9036898"/>
            <a:ext cx="576531" cy="442804"/>
          </a:xfrm>
          <a:custGeom>
            <a:avLst/>
            <a:gdLst/>
            <a:ahLst/>
            <a:cxnLst/>
            <a:rect l="l" t="t" r="r" b="b"/>
            <a:pathLst>
              <a:path w="576531" h="442804">
                <a:moveTo>
                  <a:pt x="0" y="0"/>
                </a:moveTo>
                <a:lnTo>
                  <a:pt x="576532" y="0"/>
                </a:lnTo>
                <a:lnTo>
                  <a:pt x="576532" y="442804"/>
                </a:lnTo>
                <a:lnTo>
                  <a:pt x="0" y="4428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4"/>
          <p:cNvSpPr txBox="1"/>
          <p:nvPr/>
        </p:nvSpPr>
        <p:spPr>
          <a:xfrm>
            <a:off x="1647778" y="9042296"/>
            <a:ext cx="3018798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Log In</a:t>
            </a:r>
            <a:endParaRPr lang="en-US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5" y="0"/>
            <a:ext cx="18288635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28800" y="1028700"/>
            <a:ext cx="11530965" cy="1307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0"/>
              </a:lnSpc>
            </a:pPr>
            <a:r>
              <a:rPr lang="en-US" sz="8500" b="1">
                <a:solidFill>
                  <a:srgbClr val="2A2E3A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User Account System</a:t>
            </a:r>
            <a:endParaRPr lang="en-US" sz="8500" b="1">
              <a:solidFill>
                <a:srgbClr val="2A2E3A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2667303" y="1080205"/>
            <a:ext cx="3769663" cy="1203642"/>
          </a:xfrm>
          <a:custGeom>
            <a:avLst/>
            <a:gdLst/>
            <a:ahLst/>
            <a:cxnLst/>
            <a:rect l="l" t="t" r="r" b="b"/>
            <a:pathLst>
              <a:path w="3769663" h="1203642">
                <a:moveTo>
                  <a:pt x="0" y="0"/>
                </a:moveTo>
                <a:lnTo>
                  <a:pt x="3769663" y="0"/>
                </a:lnTo>
                <a:lnTo>
                  <a:pt x="3769663" y="1203642"/>
                </a:lnTo>
                <a:lnTo>
                  <a:pt x="0" y="12036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92159" y="9036898"/>
            <a:ext cx="576531" cy="442804"/>
          </a:xfrm>
          <a:custGeom>
            <a:avLst/>
            <a:gdLst/>
            <a:ahLst/>
            <a:cxnLst/>
            <a:rect l="l" t="t" r="r" b="b"/>
            <a:pathLst>
              <a:path w="576531" h="442804">
                <a:moveTo>
                  <a:pt x="0" y="0"/>
                </a:moveTo>
                <a:lnTo>
                  <a:pt x="576532" y="0"/>
                </a:lnTo>
                <a:lnTo>
                  <a:pt x="576532" y="442804"/>
                </a:lnTo>
                <a:lnTo>
                  <a:pt x="0" y="4428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14"/>
          <p:cNvSpPr txBox="1"/>
          <p:nvPr/>
        </p:nvSpPr>
        <p:spPr>
          <a:xfrm>
            <a:off x="1647778" y="9042296"/>
            <a:ext cx="3018798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Sign up</a:t>
            </a:r>
            <a:endParaRPr lang="en-US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282565" y="2476500"/>
            <a:ext cx="7722870" cy="7462520"/>
            <a:chOff x="7920" y="3900"/>
            <a:chExt cx="12162" cy="11752"/>
          </a:xfrm>
        </p:grpSpPr>
        <p:pic>
          <p:nvPicPr>
            <p:cNvPr id="8" name="图片 7" descr="_C__Users_31670_Desktop_App_Sign-up.html(iPhone 14 Pro Max) (1)"/>
            <p:cNvPicPr>
              <a:picLocks noChangeAspect="1"/>
            </p:cNvPicPr>
            <p:nvPr/>
          </p:nvPicPr>
          <p:blipFill>
            <a:blip r:embed="rId6"/>
            <a:srcRect l="6461" t="7037" r="6936" b="6790"/>
            <a:stretch>
              <a:fillRect/>
            </a:stretch>
          </p:blipFill>
          <p:spPr>
            <a:xfrm>
              <a:off x="7920" y="3971"/>
              <a:ext cx="5161" cy="11611"/>
            </a:xfrm>
            <a:prstGeom prst="round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400" y="3900"/>
              <a:ext cx="5682" cy="11753"/>
            </a:xfrm>
            <a:prstGeom prst="round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400000">
            <a:off x="1245527" y="3366804"/>
            <a:ext cx="670378" cy="1050450"/>
          </a:xfrm>
          <a:custGeom>
            <a:avLst/>
            <a:gdLst/>
            <a:ahLst/>
            <a:cxnLst/>
            <a:rect l="l" t="t" r="r" b="b"/>
            <a:pathLst>
              <a:path w="670378" h="1050450">
                <a:moveTo>
                  <a:pt x="0" y="0"/>
                </a:moveTo>
                <a:lnTo>
                  <a:pt x="670378" y="0"/>
                </a:lnTo>
                <a:lnTo>
                  <a:pt x="670378" y="1050449"/>
                </a:lnTo>
                <a:lnTo>
                  <a:pt x="0" y="10504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5"/>
          <p:cNvSpPr/>
          <p:nvPr/>
        </p:nvSpPr>
        <p:spPr>
          <a:xfrm rot="5400000">
            <a:off x="1218736" y="4274175"/>
            <a:ext cx="670378" cy="1050450"/>
          </a:xfrm>
          <a:custGeom>
            <a:avLst/>
            <a:gdLst/>
            <a:ahLst/>
            <a:cxnLst/>
            <a:rect l="l" t="t" r="r" b="b"/>
            <a:pathLst>
              <a:path w="670378" h="1050450">
                <a:moveTo>
                  <a:pt x="0" y="0"/>
                </a:moveTo>
                <a:lnTo>
                  <a:pt x="670378" y="0"/>
                </a:lnTo>
                <a:lnTo>
                  <a:pt x="670378" y="1050449"/>
                </a:lnTo>
                <a:lnTo>
                  <a:pt x="0" y="10504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1028700" y="3653904"/>
            <a:ext cx="70804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b="1" dirty="0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1</a:t>
            </a:r>
            <a:endParaRPr lang="en-US" sz="3000" b="1" dirty="0">
              <a:solidFill>
                <a:srgbClr val="FFFFFF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380740" y="3653904"/>
            <a:ext cx="70804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10</a:t>
            </a:r>
            <a:endParaRPr lang="en-US" sz="3000" b="1">
              <a:solidFill>
                <a:srgbClr val="FFFFFF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4561274"/>
            <a:ext cx="70804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b="1" dirty="0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2</a:t>
            </a:r>
            <a:endParaRPr lang="en-US" sz="3000" b="1" dirty="0">
              <a:solidFill>
                <a:srgbClr val="FFFFFF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380740" y="5470909"/>
            <a:ext cx="70804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b="1" dirty="0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2</a:t>
            </a:r>
            <a:endParaRPr lang="en-US" sz="3000" b="1" dirty="0">
              <a:solidFill>
                <a:srgbClr val="FFFFFF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374253" y="3701529"/>
            <a:ext cx="3368312" cy="399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600" dirty="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Introduction</a:t>
            </a:r>
            <a:endParaRPr lang="en-US" sz="3600" dirty="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374253" y="4608899"/>
            <a:ext cx="4136806" cy="399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600" dirty="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Proposal content</a:t>
            </a:r>
            <a:endParaRPr lang="en-US" sz="3600" dirty="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</p:txBody>
      </p:sp>
      <p:sp>
        <p:nvSpPr>
          <p:cNvPr id="15" name="Freeform 15"/>
          <p:cNvSpPr/>
          <p:nvPr/>
        </p:nvSpPr>
        <p:spPr>
          <a:xfrm rot="5400000">
            <a:off x="1218736" y="5181546"/>
            <a:ext cx="670378" cy="1050450"/>
          </a:xfrm>
          <a:custGeom>
            <a:avLst/>
            <a:gdLst/>
            <a:ahLst/>
            <a:cxnLst/>
            <a:rect l="l" t="t" r="r" b="b"/>
            <a:pathLst>
              <a:path w="670378" h="1050450">
                <a:moveTo>
                  <a:pt x="0" y="0"/>
                </a:moveTo>
                <a:lnTo>
                  <a:pt x="670378" y="0"/>
                </a:lnTo>
                <a:lnTo>
                  <a:pt x="670378" y="1050449"/>
                </a:lnTo>
                <a:lnTo>
                  <a:pt x="0" y="10504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1028700" y="5468645"/>
            <a:ext cx="70804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b="1" dirty="0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3</a:t>
            </a:r>
            <a:endParaRPr lang="en-US" sz="3000" b="1" dirty="0">
              <a:solidFill>
                <a:srgbClr val="FFFFFF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380740" y="6378280"/>
            <a:ext cx="70804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b="1" dirty="0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13</a:t>
            </a:r>
            <a:endParaRPr lang="en-US" sz="3000" b="1" dirty="0">
              <a:solidFill>
                <a:srgbClr val="FFFFFF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374252" y="5516270"/>
            <a:ext cx="4714533" cy="399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600" dirty="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Product description</a:t>
            </a:r>
            <a:endParaRPr lang="en-US" sz="3600" dirty="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28700" y="7285651"/>
            <a:ext cx="70804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7</a:t>
            </a:r>
            <a:endParaRPr lang="en-US" sz="3000" b="1">
              <a:solidFill>
                <a:srgbClr val="FFFFFF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380740" y="7285651"/>
            <a:ext cx="70804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14</a:t>
            </a:r>
            <a:endParaRPr lang="en-US" sz="3000" b="1">
              <a:solidFill>
                <a:srgbClr val="FFFFFF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28700" y="8193022"/>
            <a:ext cx="70804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9</a:t>
            </a:r>
            <a:endParaRPr lang="en-US" sz="3000" b="1">
              <a:solidFill>
                <a:srgbClr val="FFFFFF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6380740" y="8193022"/>
            <a:ext cx="70804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15</a:t>
            </a:r>
            <a:endParaRPr lang="en-US" sz="3000" b="1">
              <a:solidFill>
                <a:srgbClr val="FFFFFF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028700" y="995362"/>
            <a:ext cx="5352040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0"/>
              </a:lnSpc>
            </a:pPr>
            <a:r>
              <a:rPr lang="en-US" sz="8500" b="1" dirty="0">
                <a:solidFill>
                  <a:srgbClr val="2A2E3A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Content</a:t>
            </a:r>
            <a:endParaRPr lang="en-US" sz="8500" b="1" dirty="0">
              <a:solidFill>
                <a:srgbClr val="2A2E3A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34" name="Freeform 34"/>
          <p:cNvSpPr/>
          <p:nvPr/>
        </p:nvSpPr>
        <p:spPr>
          <a:xfrm rot="5400000">
            <a:off x="1218736" y="6090048"/>
            <a:ext cx="670378" cy="1050450"/>
          </a:xfrm>
          <a:custGeom>
            <a:avLst/>
            <a:gdLst/>
            <a:ahLst/>
            <a:cxnLst/>
            <a:rect l="l" t="t" r="r" b="b"/>
            <a:pathLst>
              <a:path w="670378" h="1050450">
                <a:moveTo>
                  <a:pt x="0" y="0"/>
                </a:moveTo>
                <a:lnTo>
                  <a:pt x="670378" y="0"/>
                </a:lnTo>
                <a:lnTo>
                  <a:pt x="670378" y="1050450"/>
                </a:lnTo>
                <a:lnTo>
                  <a:pt x="0" y="105045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5" name="TextBox 35"/>
          <p:cNvSpPr txBox="1"/>
          <p:nvPr/>
        </p:nvSpPr>
        <p:spPr>
          <a:xfrm>
            <a:off x="1028700" y="6377148"/>
            <a:ext cx="70804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b="1" dirty="0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4</a:t>
            </a:r>
            <a:endParaRPr lang="en-US" sz="3000" b="1" dirty="0">
              <a:solidFill>
                <a:srgbClr val="FFFFFF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2374252" y="6424773"/>
            <a:ext cx="5550548" cy="399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600" dirty="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Product development plan</a:t>
            </a:r>
            <a:endParaRPr lang="en-US" sz="3600" dirty="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6380740" y="4561274"/>
            <a:ext cx="70804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11</a:t>
            </a:r>
            <a:endParaRPr lang="en-US" sz="3000" b="1">
              <a:solidFill>
                <a:srgbClr val="FFFFFF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1863099" y="3653904"/>
            <a:ext cx="70804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b="1" dirty="0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16</a:t>
            </a:r>
            <a:endParaRPr lang="en-US" sz="3000" b="1" dirty="0">
              <a:solidFill>
                <a:srgbClr val="FFFFFF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11863099" y="4561274"/>
            <a:ext cx="70804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18</a:t>
            </a:r>
            <a:endParaRPr lang="en-US" sz="3000" b="1">
              <a:solidFill>
                <a:srgbClr val="FFFFFF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49" name="Freeform 49"/>
          <p:cNvSpPr/>
          <p:nvPr/>
        </p:nvSpPr>
        <p:spPr>
          <a:xfrm rot="5400000">
            <a:off x="12913549" y="-1368963"/>
            <a:ext cx="2737926" cy="2737926"/>
          </a:xfrm>
          <a:custGeom>
            <a:avLst/>
            <a:gdLst/>
            <a:ahLst/>
            <a:cxnLst/>
            <a:rect l="l" t="t" r="r" b="b"/>
            <a:pathLst>
              <a:path w="2737926" h="2737926">
                <a:moveTo>
                  <a:pt x="0" y="0"/>
                </a:moveTo>
                <a:lnTo>
                  <a:pt x="2737926" y="0"/>
                </a:lnTo>
                <a:lnTo>
                  <a:pt x="2737926" y="2737926"/>
                </a:lnTo>
                <a:lnTo>
                  <a:pt x="0" y="27379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5" y="0"/>
            <a:ext cx="18288635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28800" y="1028700"/>
            <a:ext cx="11530965" cy="1307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0"/>
              </a:lnSpc>
            </a:pPr>
            <a:r>
              <a:rPr lang="en-US" sz="8500" b="1">
                <a:solidFill>
                  <a:srgbClr val="2A2E3A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User Account System</a:t>
            </a:r>
            <a:endParaRPr lang="en-US" sz="8500" b="1">
              <a:solidFill>
                <a:srgbClr val="2A2E3A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2667303" y="1080205"/>
            <a:ext cx="3769663" cy="1203642"/>
          </a:xfrm>
          <a:custGeom>
            <a:avLst/>
            <a:gdLst/>
            <a:ahLst/>
            <a:cxnLst/>
            <a:rect l="l" t="t" r="r" b="b"/>
            <a:pathLst>
              <a:path w="3769663" h="1203642">
                <a:moveTo>
                  <a:pt x="0" y="0"/>
                </a:moveTo>
                <a:lnTo>
                  <a:pt x="3769663" y="0"/>
                </a:lnTo>
                <a:lnTo>
                  <a:pt x="3769663" y="1203642"/>
                </a:lnTo>
                <a:lnTo>
                  <a:pt x="0" y="12036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92159" y="9036898"/>
            <a:ext cx="576531" cy="442804"/>
          </a:xfrm>
          <a:custGeom>
            <a:avLst/>
            <a:gdLst/>
            <a:ahLst/>
            <a:cxnLst/>
            <a:rect l="l" t="t" r="r" b="b"/>
            <a:pathLst>
              <a:path w="576531" h="442804">
                <a:moveTo>
                  <a:pt x="0" y="0"/>
                </a:moveTo>
                <a:lnTo>
                  <a:pt x="576532" y="0"/>
                </a:lnTo>
                <a:lnTo>
                  <a:pt x="576532" y="442804"/>
                </a:lnTo>
                <a:lnTo>
                  <a:pt x="0" y="4428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14"/>
          <p:cNvSpPr txBox="1"/>
          <p:nvPr/>
        </p:nvSpPr>
        <p:spPr>
          <a:xfrm>
            <a:off x="1647778" y="9042296"/>
            <a:ext cx="3018798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AI Model Selection</a:t>
            </a:r>
            <a:endParaRPr lang="en-US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2405" y="2552700"/>
            <a:ext cx="3280410" cy="70993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8205" y="2552700"/>
            <a:ext cx="3280410" cy="70993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5" y="0"/>
            <a:ext cx="18288635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28800" y="1028700"/>
            <a:ext cx="11530965" cy="1307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0"/>
              </a:lnSpc>
            </a:pPr>
            <a:r>
              <a:rPr lang="en-US" sz="8500" b="1">
                <a:solidFill>
                  <a:srgbClr val="2A2E3A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User Account System</a:t>
            </a:r>
            <a:endParaRPr lang="en-US" sz="8500" b="1">
              <a:solidFill>
                <a:srgbClr val="2A2E3A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2667303" y="1080205"/>
            <a:ext cx="3769663" cy="1203642"/>
          </a:xfrm>
          <a:custGeom>
            <a:avLst/>
            <a:gdLst/>
            <a:ahLst/>
            <a:cxnLst/>
            <a:rect l="l" t="t" r="r" b="b"/>
            <a:pathLst>
              <a:path w="3769663" h="1203642">
                <a:moveTo>
                  <a:pt x="0" y="0"/>
                </a:moveTo>
                <a:lnTo>
                  <a:pt x="3769663" y="0"/>
                </a:lnTo>
                <a:lnTo>
                  <a:pt x="3769663" y="1203642"/>
                </a:lnTo>
                <a:lnTo>
                  <a:pt x="0" y="12036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92159" y="9036898"/>
            <a:ext cx="576531" cy="442804"/>
          </a:xfrm>
          <a:custGeom>
            <a:avLst/>
            <a:gdLst/>
            <a:ahLst/>
            <a:cxnLst/>
            <a:rect l="l" t="t" r="r" b="b"/>
            <a:pathLst>
              <a:path w="576531" h="442804">
                <a:moveTo>
                  <a:pt x="0" y="0"/>
                </a:moveTo>
                <a:lnTo>
                  <a:pt x="576532" y="0"/>
                </a:lnTo>
                <a:lnTo>
                  <a:pt x="576532" y="442804"/>
                </a:lnTo>
                <a:lnTo>
                  <a:pt x="0" y="4428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14"/>
          <p:cNvSpPr txBox="1"/>
          <p:nvPr/>
        </p:nvSpPr>
        <p:spPr>
          <a:xfrm>
            <a:off x="1647778" y="9042296"/>
            <a:ext cx="3018798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AI Model Selection</a:t>
            </a:r>
            <a:endParaRPr lang="en-US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7800" y="2552700"/>
            <a:ext cx="3280410" cy="70993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9800" y="2529840"/>
            <a:ext cx="3301365" cy="71450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5" y="0"/>
            <a:ext cx="18288635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28800" y="1028700"/>
            <a:ext cx="11530965" cy="1307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0"/>
              </a:lnSpc>
            </a:pPr>
            <a:r>
              <a:rPr lang="en-US" sz="8500" b="1">
                <a:solidFill>
                  <a:srgbClr val="2A2E3A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User Account System</a:t>
            </a:r>
            <a:endParaRPr lang="en-US" sz="8500" b="1">
              <a:solidFill>
                <a:srgbClr val="2A2E3A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2667303" y="1080205"/>
            <a:ext cx="3769663" cy="1203642"/>
          </a:xfrm>
          <a:custGeom>
            <a:avLst/>
            <a:gdLst/>
            <a:ahLst/>
            <a:cxnLst/>
            <a:rect l="l" t="t" r="r" b="b"/>
            <a:pathLst>
              <a:path w="3769663" h="1203642">
                <a:moveTo>
                  <a:pt x="0" y="0"/>
                </a:moveTo>
                <a:lnTo>
                  <a:pt x="3769663" y="0"/>
                </a:lnTo>
                <a:lnTo>
                  <a:pt x="3769663" y="1203642"/>
                </a:lnTo>
                <a:lnTo>
                  <a:pt x="0" y="12036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92159" y="9036898"/>
            <a:ext cx="576531" cy="442804"/>
          </a:xfrm>
          <a:custGeom>
            <a:avLst/>
            <a:gdLst/>
            <a:ahLst/>
            <a:cxnLst/>
            <a:rect l="l" t="t" r="r" b="b"/>
            <a:pathLst>
              <a:path w="576531" h="442804">
                <a:moveTo>
                  <a:pt x="0" y="0"/>
                </a:moveTo>
                <a:lnTo>
                  <a:pt x="576532" y="0"/>
                </a:lnTo>
                <a:lnTo>
                  <a:pt x="576532" y="442804"/>
                </a:lnTo>
                <a:lnTo>
                  <a:pt x="0" y="4428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14"/>
          <p:cNvSpPr txBox="1"/>
          <p:nvPr/>
        </p:nvSpPr>
        <p:spPr>
          <a:xfrm>
            <a:off x="1647778" y="9042296"/>
            <a:ext cx="3018798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AI Model Selection</a:t>
            </a:r>
            <a:endParaRPr lang="en-US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2405" y="2552700"/>
            <a:ext cx="3280410" cy="7099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9800" y="2552700"/>
            <a:ext cx="3311525" cy="71678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438400" y="952500"/>
            <a:ext cx="15125700" cy="1307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0"/>
              </a:lnSpc>
              <a:buClrTx/>
              <a:buSzTx/>
              <a:buFontTx/>
            </a:pPr>
            <a:r>
              <a:rPr lang="en-US" sz="8500" b="1">
                <a:solidFill>
                  <a:srgbClr val="2A2E3A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Learning Obectives Selecting</a:t>
            </a:r>
            <a:endParaRPr lang="en-US" sz="8500" b="1">
              <a:solidFill>
                <a:srgbClr val="2A2E3A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17" name="Freeform 3"/>
          <p:cNvSpPr/>
          <p:nvPr/>
        </p:nvSpPr>
        <p:spPr>
          <a:xfrm rot="-5400000">
            <a:off x="345440" y="682625"/>
            <a:ext cx="1092835" cy="1784350"/>
          </a:xfrm>
          <a:custGeom>
            <a:avLst/>
            <a:gdLst/>
            <a:ahLst/>
            <a:cxnLst/>
            <a:rect l="l" t="t" r="r" b="b"/>
            <a:pathLst>
              <a:path w="1784319" h="1784319">
                <a:moveTo>
                  <a:pt x="0" y="0"/>
                </a:moveTo>
                <a:lnTo>
                  <a:pt x="1784319" y="0"/>
                </a:lnTo>
                <a:lnTo>
                  <a:pt x="1784319" y="1784319"/>
                </a:lnTo>
                <a:lnTo>
                  <a:pt x="0" y="1784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9" name="组合 28"/>
          <p:cNvGrpSpPr/>
          <p:nvPr/>
        </p:nvGrpSpPr>
        <p:grpSpPr>
          <a:xfrm>
            <a:off x="1244600" y="2247900"/>
            <a:ext cx="15798800" cy="7640320"/>
            <a:chOff x="3120" y="3540"/>
            <a:chExt cx="24880" cy="12032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/>
            <a:srcRect r="1982"/>
            <a:stretch>
              <a:fillRect/>
            </a:stretch>
          </p:blipFill>
          <p:spPr>
            <a:xfrm>
              <a:off x="3120" y="3540"/>
              <a:ext cx="5560" cy="12032"/>
            </a:xfrm>
            <a:prstGeom prst="round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60" y="3540"/>
              <a:ext cx="5560" cy="12032"/>
            </a:xfrm>
            <a:prstGeom prst="round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000" y="3540"/>
              <a:ext cx="5560" cy="12032"/>
            </a:xfrm>
            <a:prstGeom prst="round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440" y="3540"/>
              <a:ext cx="5560" cy="12032"/>
            </a:xfrm>
            <a:prstGeom prst="round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200" y="0"/>
            <a:ext cx="18288635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28800" y="1028700"/>
            <a:ext cx="11530965" cy="1307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0"/>
              </a:lnSpc>
            </a:pPr>
            <a:r>
              <a:rPr lang="en-US" sz="8500" b="1">
                <a:solidFill>
                  <a:srgbClr val="2A2E3A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AI NPC </a:t>
            </a:r>
            <a:r>
              <a:rPr lang="en-US" sz="8500" b="1">
                <a:solidFill>
                  <a:srgbClr val="2A2E3A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System</a:t>
            </a:r>
            <a:endParaRPr lang="en-US" sz="8500" b="1">
              <a:solidFill>
                <a:srgbClr val="2A2E3A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2667303" y="1080205"/>
            <a:ext cx="3769663" cy="1203642"/>
          </a:xfrm>
          <a:custGeom>
            <a:avLst/>
            <a:gdLst/>
            <a:ahLst/>
            <a:cxnLst/>
            <a:rect l="l" t="t" r="r" b="b"/>
            <a:pathLst>
              <a:path w="3769663" h="1203642">
                <a:moveTo>
                  <a:pt x="0" y="0"/>
                </a:moveTo>
                <a:lnTo>
                  <a:pt x="3769663" y="0"/>
                </a:lnTo>
                <a:lnTo>
                  <a:pt x="3769663" y="1203642"/>
                </a:lnTo>
                <a:lnTo>
                  <a:pt x="0" y="12036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组合 3"/>
          <p:cNvGrpSpPr/>
          <p:nvPr/>
        </p:nvGrpSpPr>
        <p:grpSpPr>
          <a:xfrm>
            <a:off x="1562100" y="2682875"/>
            <a:ext cx="15163800" cy="6553200"/>
            <a:chOff x="2520" y="4225"/>
            <a:chExt cx="23880" cy="10320"/>
          </a:xfrm>
        </p:grpSpPr>
        <p:grpSp>
          <p:nvGrpSpPr>
            <p:cNvPr id="3" name="组合 2"/>
            <p:cNvGrpSpPr/>
            <p:nvPr/>
          </p:nvGrpSpPr>
          <p:grpSpPr>
            <a:xfrm>
              <a:off x="12720" y="4225"/>
              <a:ext cx="13680" cy="10320"/>
              <a:chOff x="12720" y="4860"/>
              <a:chExt cx="13680" cy="10320"/>
            </a:xfrm>
          </p:grpSpPr>
          <p:sp>
            <p:nvSpPr>
              <p:cNvPr id="8" name="圆角矩形 7"/>
              <p:cNvSpPr/>
              <p:nvPr/>
            </p:nvSpPr>
            <p:spPr>
              <a:xfrm>
                <a:off x="12720" y="4860"/>
                <a:ext cx="13680" cy="3120"/>
              </a:xfrm>
              <a:prstGeom prst="roundRect">
                <a:avLst/>
              </a:prstGeom>
              <a:solidFill>
                <a:srgbClr val="004AA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5400"/>
                  <a:t>1. Basic Prompt</a:t>
                </a:r>
                <a:endParaRPr lang="en-US" altLang="zh-CN" sz="5400"/>
              </a:p>
              <a:p>
                <a:pPr algn="ctr"/>
                <a:r>
                  <a:rPr lang="en-US" altLang="zh-CN" sz="2800">
                    <a:latin typeface="Times New Roman" panose="02020603050405020304" charset="0"/>
                    <a:cs typeface="Times New Roman" panose="02020603050405020304" charset="0"/>
                  </a:rPr>
                  <a:t>Establishes the agent’s foundational identity, including role, setting and personality traits</a:t>
                </a:r>
                <a:endParaRPr lang="en-US" altLang="zh-CN" sz="28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0" name="圆角矩形 9"/>
              <p:cNvSpPr/>
              <p:nvPr/>
            </p:nvSpPr>
            <p:spPr>
              <a:xfrm>
                <a:off x="12720" y="8460"/>
                <a:ext cx="13680" cy="3120"/>
              </a:xfrm>
              <a:prstGeom prst="roundRect">
                <a:avLst/>
              </a:prstGeom>
              <a:solidFill>
                <a:srgbClr val="004AA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>
                  <a:buClrTx/>
                  <a:buSzTx/>
                  <a:buFontTx/>
                </a:pPr>
                <a:r>
                  <a:rPr lang="en-US" altLang="zh-CN" sz="5400"/>
                  <a:t>2. knowledge Base</a:t>
                </a:r>
                <a:endParaRPr lang="en-US" altLang="zh-CN" sz="5400"/>
              </a:p>
              <a:p>
                <a:pPr algn="ctr">
                  <a:buClrTx/>
                  <a:buSzTx/>
                  <a:buFontTx/>
                </a:pPr>
                <a:r>
                  <a:rPr lang="en-US" altLang="zh-CN" sz="2800">
                    <a:latin typeface="Times New Roman" panose="02020603050405020304" charset="0"/>
                    <a:cs typeface="Times New Roman" panose="02020603050405020304" charset="0"/>
                  </a:rPr>
                  <a:t>Povides domain-specific expertise,to ensure accurate, context-aware responses.</a:t>
                </a:r>
                <a:endParaRPr lang="en-US" altLang="zh-CN" sz="28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1" name="圆角矩形 10"/>
              <p:cNvSpPr/>
              <p:nvPr/>
            </p:nvSpPr>
            <p:spPr>
              <a:xfrm>
                <a:off x="12720" y="12060"/>
                <a:ext cx="13680" cy="3120"/>
              </a:xfrm>
              <a:prstGeom prst="roundRect">
                <a:avLst/>
              </a:prstGeom>
              <a:solidFill>
                <a:srgbClr val="004AA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>
                  <a:buClrTx/>
                  <a:buSzTx/>
                  <a:buFontTx/>
                </a:pPr>
                <a:r>
                  <a:rPr lang="en-US" altLang="zh-CN" sz="5400"/>
                  <a:t>3. Interaction Flow</a:t>
                </a:r>
                <a:endParaRPr lang="en-US" altLang="zh-CN" sz="5400"/>
              </a:p>
              <a:p>
                <a:pPr algn="ctr">
                  <a:buClrTx/>
                  <a:buSzTx/>
                  <a:buFontTx/>
                </a:pPr>
                <a:r>
                  <a:rPr lang="en-US" altLang="zh-CN" sz="2800">
                    <a:latin typeface="Times New Roman" panose="02020603050405020304" charset="0"/>
                    <a:cs typeface="Times New Roman" panose="02020603050405020304" charset="0"/>
                  </a:rPr>
                  <a:t>Manages structured conversation paths to maintain focus and prevent deviation.</a:t>
                </a:r>
                <a:endParaRPr lang="en-US" altLang="zh-CN" sz="28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  <p:sp>
          <p:nvSpPr>
            <p:cNvPr id="16" name="圆角矩形 15"/>
            <p:cNvSpPr/>
            <p:nvPr/>
          </p:nvSpPr>
          <p:spPr>
            <a:xfrm>
              <a:off x="2520" y="6420"/>
              <a:ext cx="8603" cy="5929"/>
            </a:xfrm>
            <a:prstGeom prst="roundRect">
              <a:avLst/>
            </a:prstGeom>
            <a:solidFill>
              <a:srgbClr val="D94C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 fontAlgn="ctr">
                <a:lnSpc>
                  <a:spcPct val="6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None/>
              </a:pPr>
              <a:r>
                <a:rPr lang="en-US" altLang="zh-CN" sz="1150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Mask</a:t>
              </a:r>
              <a:br>
                <a:rPr lang="en-US" altLang="zh-CN" sz="1150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</a:br>
              <a:r>
                <a:rPr lang="en-US" altLang="zh-CN" sz="1150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Prompt</a:t>
              </a:r>
              <a:endParaRPr lang="en-US" altLang="zh-CN" sz="1150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270"/>
            <a:ext cx="18282285" cy="1028573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28800" y="1028700"/>
            <a:ext cx="11530965" cy="1307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200"/>
              </a:lnSpc>
            </a:pPr>
            <a:r>
              <a:rPr lang="en-US" sz="8500" b="1">
                <a:solidFill>
                  <a:srgbClr val="2A2E3A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Mask Prompt</a:t>
            </a:r>
            <a:endParaRPr lang="en-US" sz="8500" b="1">
              <a:solidFill>
                <a:srgbClr val="2A2E3A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2667303" y="1080205"/>
            <a:ext cx="3769663" cy="1203642"/>
          </a:xfrm>
          <a:custGeom>
            <a:avLst/>
            <a:gdLst/>
            <a:ahLst/>
            <a:cxnLst/>
            <a:rect l="l" t="t" r="r" b="b"/>
            <a:pathLst>
              <a:path w="3769663" h="1203642">
                <a:moveTo>
                  <a:pt x="0" y="0"/>
                </a:moveTo>
                <a:lnTo>
                  <a:pt x="3769663" y="0"/>
                </a:lnTo>
                <a:lnTo>
                  <a:pt x="3769663" y="1203642"/>
                </a:lnTo>
                <a:lnTo>
                  <a:pt x="0" y="12036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7" name="图片 6" descr="image 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283" y="2552700"/>
            <a:ext cx="12497435" cy="69881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06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028700" y="0"/>
            <a:ext cx="1784319" cy="1784319"/>
          </a:xfrm>
          <a:custGeom>
            <a:avLst/>
            <a:gdLst/>
            <a:ahLst/>
            <a:cxnLst/>
            <a:rect l="l" t="t" r="r" b="b"/>
            <a:pathLst>
              <a:path w="1784319" h="1784319">
                <a:moveTo>
                  <a:pt x="0" y="0"/>
                </a:moveTo>
                <a:lnTo>
                  <a:pt x="1784319" y="0"/>
                </a:lnTo>
                <a:lnTo>
                  <a:pt x="1784319" y="1784319"/>
                </a:lnTo>
                <a:lnTo>
                  <a:pt x="0" y="1784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>
            <a:off x="1028700" y="2057400"/>
            <a:ext cx="5472684" cy="8229600"/>
          </a:xfrm>
          <a:custGeom>
            <a:avLst/>
            <a:gdLst/>
            <a:ahLst/>
            <a:cxnLst/>
            <a:rect l="l" t="t" r="r" b="b"/>
            <a:pathLst>
              <a:path w="5472684" h="8229600">
                <a:moveTo>
                  <a:pt x="0" y="0"/>
                </a:moveTo>
                <a:lnTo>
                  <a:pt x="5472684" y="0"/>
                </a:lnTo>
                <a:lnTo>
                  <a:pt x="54726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5"/>
          <p:cNvSpPr/>
          <p:nvPr/>
        </p:nvSpPr>
        <p:spPr>
          <a:xfrm>
            <a:off x="0" y="543757"/>
            <a:ext cx="4084874" cy="4114800"/>
          </a:xfrm>
          <a:custGeom>
            <a:avLst/>
            <a:gdLst/>
            <a:ahLst/>
            <a:cxnLst/>
            <a:rect l="l" t="t" r="r" b="b"/>
            <a:pathLst>
              <a:path w="4084874" h="4114800">
                <a:moveTo>
                  <a:pt x="0" y="0"/>
                </a:moveTo>
                <a:lnTo>
                  <a:pt x="4084874" y="0"/>
                </a:lnTo>
                <a:lnTo>
                  <a:pt x="40848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16706608" y="8391039"/>
            <a:ext cx="3769663" cy="1203642"/>
          </a:xfrm>
          <a:custGeom>
            <a:avLst/>
            <a:gdLst/>
            <a:ahLst/>
            <a:cxnLst/>
            <a:rect l="l" t="t" r="r" b="b"/>
            <a:pathLst>
              <a:path w="3769663" h="1203642">
                <a:moveTo>
                  <a:pt x="0" y="0"/>
                </a:moveTo>
                <a:lnTo>
                  <a:pt x="3769663" y="0"/>
                </a:lnTo>
                <a:lnTo>
                  <a:pt x="3769663" y="1203642"/>
                </a:lnTo>
                <a:lnTo>
                  <a:pt x="0" y="12036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7481986" y="2057400"/>
            <a:ext cx="682877" cy="804244"/>
          </a:xfrm>
          <a:custGeom>
            <a:avLst/>
            <a:gdLst/>
            <a:ahLst/>
            <a:cxnLst/>
            <a:rect l="l" t="t" r="r" b="b"/>
            <a:pathLst>
              <a:path w="682877" h="804244">
                <a:moveTo>
                  <a:pt x="0" y="0"/>
                </a:moveTo>
                <a:lnTo>
                  <a:pt x="682877" y="0"/>
                </a:lnTo>
                <a:lnTo>
                  <a:pt x="682877" y="804244"/>
                </a:lnTo>
                <a:lnTo>
                  <a:pt x="0" y="8042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TextBox 8"/>
          <p:cNvSpPr txBox="1"/>
          <p:nvPr/>
        </p:nvSpPr>
        <p:spPr>
          <a:xfrm>
            <a:off x="8363632" y="2085825"/>
            <a:ext cx="4080335" cy="532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endParaRPr lang="en-US" sz="3200" spc="95" dirty="0">
              <a:solidFill>
                <a:srgbClr val="2A2E3A"/>
              </a:solidFill>
              <a:latin typeface="Heading Now 71-78"/>
              <a:ea typeface="Heading Now 71-78"/>
              <a:cs typeface="Heading Now 71-78"/>
              <a:sym typeface="Heading Now 71-78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481986" y="7354384"/>
            <a:ext cx="7098815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altLang="zh-CN" sz="2500" dirty="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ZHANG Yifan</a:t>
            </a:r>
            <a:endParaRPr lang="en-US" sz="2500" dirty="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sz="2500" dirty="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1155215118</a:t>
            </a:r>
            <a:endParaRPr lang="en-US" sz="2500" dirty="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481986" y="3686061"/>
            <a:ext cx="9358214" cy="2949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500"/>
              </a:lnSpc>
            </a:pPr>
            <a:r>
              <a:rPr lang="en-US" altLang="zh-CN" sz="11500" b="1" dirty="0">
                <a:solidFill>
                  <a:srgbClr val="2A2E3A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Part 1. Introduction</a:t>
            </a:r>
            <a:endParaRPr lang="en-US" sz="11500" b="1" dirty="0">
              <a:solidFill>
                <a:srgbClr val="2A2E3A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400000">
            <a:off x="1218736" y="3366804"/>
            <a:ext cx="670378" cy="1050450"/>
          </a:xfrm>
          <a:custGeom>
            <a:avLst/>
            <a:gdLst/>
            <a:ahLst/>
            <a:cxnLst/>
            <a:rect l="l" t="t" r="r" b="b"/>
            <a:pathLst>
              <a:path w="670378" h="1050450">
                <a:moveTo>
                  <a:pt x="0" y="0"/>
                </a:moveTo>
                <a:lnTo>
                  <a:pt x="670378" y="0"/>
                </a:lnTo>
                <a:lnTo>
                  <a:pt x="670378" y="1050449"/>
                </a:lnTo>
                <a:lnTo>
                  <a:pt x="0" y="10504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5"/>
          <p:cNvSpPr/>
          <p:nvPr/>
        </p:nvSpPr>
        <p:spPr>
          <a:xfrm rot="5400000">
            <a:off x="1197732" y="6085285"/>
            <a:ext cx="670378" cy="1050450"/>
          </a:xfrm>
          <a:custGeom>
            <a:avLst/>
            <a:gdLst/>
            <a:ahLst/>
            <a:cxnLst/>
            <a:rect l="l" t="t" r="r" b="b"/>
            <a:pathLst>
              <a:path w="670378" h="1050450">
                <a:moveTo>
                  <a:pt x="0" y="0"/>
                </a:moveTo>
                <a:lnTo>
                  <a:pt x="670378" y="0"/>
                </a:lnTo>
                <a:lnTo>
                  <a:pt x="670378" y="1050449"/>
                </a:lnTo>
                <a:lnTo>
                  <a:pt x="0" y="10504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3653904"/>
            <a:ext cx="70804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b="1" dirty="0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1</a:t>
            </a:r>
            <a:endParaRPr lang="en-US" sz="3000" b="1" dirty="0">
              <a:solidFill>
                <a:srgbClr val="FFFFFF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380740" y="3653904"/>
            <a:ext cx="70804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b="1" dirty="0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10</a:t>
            </a:r>
            <a:endParaRPr lang="en-US" sz="3000" b="1" dirty="0">
              <a:solidFill>
                <a:srgbClr val="FFFFFF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4561274"/>
            <a:ext cx="70804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b="1" dirty="0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2</a:t>
            </a:r>
            <a:endParaRPr lang="en-US" sz="3000" b="1" dirty="0">
              <a:solidFill>
                <a:srgbClr val="FFFFFF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380740" y="5470909"/>
            <a:ext cx="70804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b="1" dirty="0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1</a:t>
            </a:r>
            <a:endParaRPr lang="en-US" sz="3000" b="1" dirty="0">
              <a:solidFill>
                <a:srgbClr val="FFFFFF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374253" y="3747288"/>
            <a:ext cx="4006487" cy="399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600" dirty="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Problem statement</a:t>
            </a:r>
            <a:endParaRPr lang="en-US" sz="3600" dirty="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374252" y="6462873"/>
            <a:ext cx="3874147" cy="399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600" dirty="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Proposed solution</a:t>
            </a:r>
            <a:endParaRPr lang="en-US" sz="3600" dirty="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28700" y="5468645"/>
            <a:ext cx="70804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5</a:t>
            </a:r>
            <a:endParaRPr lang="en-US" sz="3000" b="1">
              <a:solidFill>
                <a:srgbClr val="FFFFFF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380740" y="6378280"/>
            <a:ext cx="70804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13</a:t>
            </a:r>
            <a:endParaRPr lang="en-US" sz="3000" b="1">
              <a:solidFill>
                <a:srgbClr val="FFFFFF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28700" y="7285651"/>
            <a:ext cx="70804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7</a:t>
            </a:r>
            <a:endParaRPr lang="en-US" sz="3000" b="1">
              <a:solidFill>
                <a:srgbClr val="FFFFFF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380740" y="7285651"/>
            <a:ext cx="70804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14</a:t>
            </a:r>
            <a:endParaRPr lang="en-US" sz="3000" b="1">
              <a:solidFill>
                <a:srgbClr val="FFFFFF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28700" y="8193022"/>
            <a:ext cx="70804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9</a:t>
            </a:r>
            <a:endParaRPr lang="en-US" sz="3000" b="1">
              <a:solidFill>
                <a:srgbClr val="FFFFFF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6380740" y="8193022"/>
            <a:ext cx="70804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15</a:t>
            </a:r>
            <a:endParaRPr lang="en-US" sz="3000" b="1">
              <a:solidFill>
                <a:srgbClr val="FFFFFF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028700" y="995362"/>
            <a:ext cx="6896100" cy="1242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0"/>
              </a:lnSpc>
            </a:pPr>
            <a:r>
              <a:rPr lang="en-US" sz="8500" b="1" dirty="0">
                <a:solidFill>
                  <a:srgbClr val="2A2E3A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Introduction</a:t>
            </a:r>
            <a:endParaRPr lang="en-US" sz="8500" b="1" dirty="0">
              <a:solidFill>
                <a:srgbClr val="2A2E3A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028700" y="6377148"/>
            <a:ext cx="70804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b="1" dirty="0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2</a:t>
            </a:r>
            <a:endParaRPr lang="en-US" sz="3000" b="1" dirty="0">
              <a:solidFill>
                <a:srgbClr val="FFFFFF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6380740" y="4561274"/>
            <a:ext cx="70804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11</a:t>
            </a:r>
            <a:endParaRPr lang="en-US" sz="3000" b="1">
              <a:solidFill>
                <a:srgbClr val="FFFFFF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1863099" y="3653904"/>
            <a:ext cx="70804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b="1" dirty="0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16</a:t>
            </a:r>
            <a:endParaRPr lang="en-US" sz="3000" b="1" dirty="0">
              <a:solidFill>
                <a:srgbClr val="FFFFFF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11863099" y="4561274"/>
            <a:ext cx="70804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18</a:t>
            </a:r>
            <a:endParaRPr lang="en-US" sz="3000" b="1">
              <a:solidFill>
                <a:srgbClr val="FFFFFF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49" name="Freeform 49"/>
          <p:cNvSpPr/>
          <p:nvPr/>
        </p:nvSpPr>
        <p:spPr>
          <a:xfrm rot="5400000">
            <a:off x="12913549" y="-1368963"/>
            <a:ext cx="2737926" cy="2737926"/>
          </a:xfrm>
          <a:custGeom>
            <a:avLst/>
            <a:gdLst/>
            <a:ahLst/>
            <a:cxnLst/>
            <a:rect l="l" t="t" r="r" b="b"/>
            <a:pathLst>
              <a:path w="2737926" h="2737926">
                <a:moveTo>
                  <a:pt x="0" y="0"/>
                </a:moveTo>
                <a:lnTo>
                  <a:pt x="2737926" y="0"/>
                </a:lnTo>
                <a:lnTo>
                  <a:pt x="2737926" y="2737926"/>
                </a:lnTo>
                <a:lnTo>
                  <a:pt x="0" y="27379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0" y="1743075"/>
            <a:ext cx="1784319" cy="1784319"/>
          </a:xfrm>
          <a:custGeom>
            <a:avLst/>
            <a:gdLst/>
            <a:ahLst/>
            <a:cxnLst/>
            <a:rect l="l" t="t" r="r" b="b"/>
            <a:pathLst>
              <a:path w="1784319" h="1784319">
                <a:moveTo>
                  <a:pt x="0" y="0"/>
                </a:moveTo>
                <a:lnTo>
                  <a:pt x="1784319" y="0"/>
                </a:lnTo>
                <a:lnTo>
                  <a:pt x="1784319" y="1784319"/>
                </a:lnTo>
                <a:lnTo>
                  <a:pt x="0" y="1784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TextBox 7"/>
          <p:cNvSpPr txBox="1"/>
          <p:nvPr/>
        </p:nvSpPr>
        <p:spPr>
          <a:xfrm>
            <a:off x="2550176" y="1622410"/>
            <a:ext cx="12689824" cy="1090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500"/>
              </a:lnSpc>
            </a:pPr>
            <a:r>
              <a:rPr lang="en-US" sz="8500" b="1" dirty="0">
                <a:solidFill>
                  <a:srgbClr val="2A2E3A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Problem Statement</a:t>
            </a:r>
            <a:endParaRPr lang="en-US" sz="8500" b="1" dirty="0">
              <a:solidFill>
                <a:srgbClr val="2A2E3A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550176" y="3498259"/>
            <a:ext cx="12842223" cy="5386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600" dirty="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1. Increasing importance of learning foreign languages for international students [1] VS challenges led by their insufficient language skills [2]</a:t>
            </a:r>
            <a:endParaRPr lang="en-US" sz="3600" dirty="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endParaRPr lang="en-US" sz="3600" dirty="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sz="3600" dirty="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2. Limitations of current language learning tools:</a:t>
            </a:r>
            <a:endParaRPr lang="en-US" sz="3600" dirty="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sz="3600" dirty="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	Traditional teacher-centered learning: dependency, 	monopolized assessment [3]</a:t>
            </a:r>
            <a:endParaRPr lang="en-US" sz="3600" dirty="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sz="3600" dirty="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	Current learning apps: lack of immersive environment, 	inaccurate AI models [4]</a:t>
            </a:r>
            <a:endParaRPr lang="en-US" sz="3600" dirty="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endParaRPr lang="en-US" sz="3600" dirty="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sz="3600" dirty="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What do international students need: A more immersive and effective language learning tool.</a:t>
            </a:r>
            <a:endParaRPr lang="en-US" sz="3600" dirty="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7440275" y="7104361"/>
            <a:ext cx="3971119" cy="3971119"/>
          </a:xfrm>
          <a:custGeom>
            <a:avLst/>
            <a:gdLst/>
            <a:ahLst/>
            <a:cxnLst/>
            <a:rect l="l" t="t" r="r" b="b"/>
            <a:pathLst>
              <a:path w="3971119" h="3971119">
                <a:moveTo>
                  <a:pt x="0" y="0"/>
                </a:moveTo>
                <a:lnTo>
                  <a:pt x="3971119" y="0"/>
                </a:lnTo>
                <a:lnTo>
                  <a:pt x="3971119" y="3971119"/>
                </a:lnTo>
                <a:lnTo>
                  <a:pt x="0" y="39711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15227771" y="6842125"/>
            <a:ext cx="2419905" cy="2419905"/>
          </a:xfrm>
          <a:custGeom>
            <a:avLst/>
            <a:gdLst/>
            <a:ahLst/>
            <a:cxnLst/>
            <a:rect l="l" t="t" r="r" b="b"/>
            <a:pathLst>
              <a:path w="2419905" h="2419905">
                <a:moveTo>
                  <a:pt x="0" y="0"/>
                </a:moveTo>
                <a:lnTo>
                  <a:pt x="2419905" y="0"/>
                </a:lnTo>
                <a:lnTo>
                  <a:pt x="2419905" y="2419904"/>
                </a:lnTo>
                <a:lnTo>
                  <a:pt x="0" y="24199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2550176" y="908035"/>
            <a:ext cx="10175224" cy="2180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500"/>
              </a:lnSpc>
            </a:pPr>
            <a:r>
              <a:rPr lang="en-US" sz="8500" b="1" dirty="0">
                <a:solidFill>
                  <a:srgbClr val="2A2E3A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Proposed Solution: </a:t>
            </a:r>
            <a:r>
              <a:rPr lang="en-US" sz="8500" b="1" dirty="0" err="1">
                <a:solidFill>
                  <a:srgbClr val="2A2E3A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TalkUtopia</a:t>
            </a:r>
            <a:endParaRPr lang="en-US" sz="8500" b="1" dirty="0">
              <a:solidFill>
                <a:srgbClr val="2A2E3A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550176" y="3996154"/>
            <a:ext cx="12677595" cy="35907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600" dirty="0" err="1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TalkUtopia</a:t>
            </a:r>
            <a:r>
              <a:rPr lang="en-US" sz="3600" dirty="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 is a language learning app targeting international students.</a:t>
            </a:r>
            <a:endParaRPr lang="en-US" sz="3600" dirty="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endParaRPr lang="en-US" sz="3600" dirty="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altLang="zh-CN" sz="3600" dirty="0" err="1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TalkUtopia</a:t>
            </a:r>
            <a:r>
              <a:rPr lang="en-US" altLang="zh-CN" sz="3600" dirty="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 features the integration of AI agents and Virtual Reality(VR) environment</a:t>
            </a:r>
            <a:endParaRPr lang="en-US" altLang="zh-CN" sz="3600" dirty="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endParaRPr lang="en-US" altLang="zh-CN" sz="3600" dirty="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sz="3600" dirty="0" err="1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TalkUtopia</a:t>
            </a:r>
            <a:r>
              <a:rPr lang="en-US" sz="3600" dirty="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 is designed for promoting language learning in an immersive and engaging way</a:t>
            </a:r>
            <a:endParaRPr lang="en-US" sz="3600" dirty="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-2436210" y="4190895"/>
            <a:ext cx="3769663" cy="1203642"/>
          </a:xfrm>
          <a:custGeom>
            <a:avLst/>
            <a:gdLst/>
            <a:ahLst/>
            <a:cxnLst/>
            <a:rect l="l" t="t" r="r" b="b"/>
            <a:pathLst>
              <a:path w="3769663" h="1203642">
                <a:moveTo>
                  <a:pt x="0" y="0"/>
                </a:moveTo>
                <a:lnTo>
                  <a:pt x="3769663" y="0"/>
                </a:lnTo>
                <a:lnTo>
                  <a:pt x="3769663" y="1203642"/>
                </a:lnTo>
                <a:lnTo>
                  <a:pt x="0" y="12036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0"/>
            <a:ext cx="1784319" cy="1784319"/>
          </a:xfrm>
          <a:custGeom>
            <a:avLst/>
            <a:gdLst/>
            <a:ahLst/>
            <a:cxnLst/>
            <a:rect l="l" t="t" r="r" b="b"/>
            <a:pathLst>
              <a:path w="1784319" h="1784319">
                <a:moveTo>
                  <a:pt x="0" y="0"/>
                </a:moveTo>
                <a:lnTo>
                  <a:pt x="1784319" y="0"/>
                </a:lnTo>
                <a:lnTo>
                  <a:pt x="1784319" y="1784319"/>
                </a:lnTo>
                <a:lnTo>
                  <a:pt x="0" y="1784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2057400"/>
            <a:ext cx="5472684" cy="8229600"/>
          </a:xfrm>
          <a:custGeom>
            <a:avLst/>
            <a:gdLst/>
            <a:ahLst/>
            <a:cxnLst/>
            <a:rect l="l" t="t" r="r" b="b"/>
            <a:pathLst>
              <a:path w="5472684" h="8229600">
                <a:moveTo>
                  <a:pt x="0" y="0"/>
                </a:moveTo>
                <a:lnTo>
                  <a:pt x="5472684" y="0"/>
                </a:lnTo>
                <a:lnTo>
                  <a:pt x="54726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543757"/>
            <a:ext cx="4084874" cy="4114800"/>
          </a:xfrm>
          <a:custGeom>
            <a:avLst/>
            <a:gdLst/>
            <a:ahLst/>
            <a:cxnLst/>
            <a:rect l="l" t="t" r="r" b="b"/>
            <a:pathLst>
              <a:path w="4084874" h="4114800">
                <a:moveTo>
                  <a:pt x="0" y="0"/>
                </a:moveTo>
                <a:lnTo>
                  <a:pt x="4084874" y="0"/>
                </a:lnTo>
                <a:lnTo>
                  <a:pt x="40848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706608" y="8391039"/>
            <a:ext cx="3769663" cy="1203642"/>
          </a:xfrm>
          <a:custGeom>
            <a:avLst/>
            <a:gdLst/>
            <a:ahLst/>
            <a:cxnLst/>
            <a:rect l="l" t="t" r="r" b="b"/>
            <a:pathLst>
              <a:path w="3769663" h="1203642">
                <a:moveTo>
                  <a:pt x="0" y="0"/>
                </a:moveTo>
                <a:lnTo>
                  <a:pt x="3769663" y="0"/>
                </a:lnTo>
                <a:lnTo>
                  <a:pt x="3769663" y="1203642"/>
                </a:lnTo>
                <a:lnTo>
                  <a:pt x="0" y="12036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481986" y="2057400"/>
            <a:ext cx="682877" cy="804244"/>
          </a:xfrm>
          <a:custGeom>
            <a:avLst/>
            <a:gdLst/>
            <a:ahLst/>
            <a:cxnLst/>
            <a:rect l="l" t="t" r="r" b="b"/>
            <a:pathLst>
              <a:path w="682877" h="804244">
                <a:moveTo>
                  <a:pt x="0" y="0"/>
                </a:moveTo>
                <a:lnTo>
                  <a:pt x="682877" y="0"/>
                </a:lnTo>
                <a:lnTo>
                  <a:pt x="682877" y="804244"/>
                </a:lnTo>
                <a:lnTo>
                  <a:pt x="0" y="8042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481986" y="7354384"/>
            <a:ext cx="7098815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XIA Yunfei </a:t>
            </a:r>
            <a:endParaRPr lang="en-US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SID:1155210923</a:t>
            </a:r>
            <a:endParaRPr lang="en-US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481986" y="3686061"/>
            <a:ext cx="7282512" cy="1474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00"/>
              </a:lnSpc>
            </a:pPr>
            <a:r>
              <a:rPr lang="en-US" sz="11500" b="1">
                <a:solidFill>
                  <a:srgbClr val="2A2E3A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Part 2 </a:t>
            </a:r>
            <a:endParaRPr lang="en-US" sz="11500" b="1">
              <a:solidFill>
                <a:srgbClr val="2A2E3A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7481986" y="9258300"/>
            <a:ext cx="338117" cy="338117"/>
          </a:xfrm>
          <a:custGeom>
            <a:avLst/>
            <a:gdLst/>
            <a:ahLst/>
            <a:cxnLst/>
            <a:rect l="l" t="t" r="r" b="b"/>
            <a:pathLst>
              <a:path w="338117" h="338117">
                <a:moveTo>
                  <a:pt x="0" y="0"/>
                </a:moveTo>
                <a:lnTo>
                  <a:pt x="338117" y="0"/>
                </a:lnTo>
                <a:lnTo>
                  <a:pt x="338117" y="338117"/>
                </a:lnTo>
                <a:lnTo>
                  <a:pt x="0" y="33811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1218736" y="3366804"/>
            <a:ext cx="670378" cy="1050450"/>
          </a:xfrm>
          <a:custGeom>
            <a:avLst/>
            <a:gdLst/>
            <a:ahLst/>
            <a:cxnLst/>
            <a:rect l="l" t="t" r="r" b="b"/>
            <a:pathLst>
              <a:path w="670378" h="1050450">
                <a:moveTo>
                  <a:pt x="0" y="0"/>
                </a:moveTo>
                <a:lnTo>
                  <a:pt x="670378" y="0"/>
                </a:lnTo>
                <a:lnTo>
                  <a:pt x="670378" y="1050449"/>
                </a:lnTo>
                <a:lnTo>
                  <a:pt x="0" y="1050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1218736" y="4274175"/>
            <a:ext cx="670378" cy="1050450"/>
          </a:xfrm>
          <a:custGeom>
            <a:avLst/>
            <a:gdLst/>
            <a:ahLst/>
            <a:cxnLst/>
            <a:rect l="l" t="t" r="r" b="b"/>
            <a:pathLst>
              <a:path w="670378" h="1050450">
                <a:moveTo>
                  <a:pt x="0" y="0"/>
                </a:moveTo>
                <a:lnTo>
                  <a:pt x="670378" y="0"/>
                </a:lnTo>
                <a:lnTo>
                  <a:pt x="670378" y="1050449"/>
                </a:lnTo>
                <a:lnTo>
                  <a:pt x="0" y="1050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3653904"/>
            <a:ext cx="708045" cy="461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1</a:t>
            </a:r>
            <a:endParaRPr lang="en-US" sz="3000" b="1">
              <a:solidFill>
                <a:srgbClr val="FFFFFF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4561274"/>
            <a:ext cx="708045" cy="461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2</a:t>
            </a:r>
            <a:endParaRPr lang="en-US" sz="3000" b="1">
              <a:solidFill>
                <a:srgbClr val="FFFFFF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374253" y="3701529"/>
            <a:ext cx="3368312" cy="38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User Profile</a:t>
            </a:r>
            <a:endParaRPr lang="en-US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374253" y="4608899"/>
            <a:ext cx="3368312" cy="768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Current Language Learning apps</a:t>
            </a:r>
            <a:endParaRPr lang="en-US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028700" y="995045"/>
            <a:ext cx="11452860" cy="1307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0"/>
              </a:lnSpc>
            </a:pPr>
            <a:r>
              <a:rPr lang="en-US" sz="8500" b="1">
                <a:solidFill>
                  <a:srgbClr val="2A2E3A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Proposal Context</a:t>
            </a:r>
            <a:endParaRPr lang="en-US" sz="8500" b="1">
              <a:solidFill>
                <a:srgbClr val="2A2E3A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028700" y="6377148"/>
            <a:ext cx="70804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6</a:t>
            </a:r>
            <a:endParaRPr lang="en-US" sz="3000" b="1">
              <a:solidFill>
                <a:srgbClr val="FFFFFF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49" name="Freeform 49"/>
          <p:cNvSpPr/>
          <p:nvPr/>
        </p:nvSpPr>
        <p:spPr>
          <a:xfrm rot="5400000">
            <a:off x="12913549" y="-1368963"/>
            <a:ext cx="2737926" cy="2737926"/>
          </a:xfrm>
          <a:custGeom>
            <a:avLst/>
            <a:gdLst/>
            <a:ahLst/>
            <a:cxnLst/>
            <a:rect l="l" t="t" r="r" b="b"/>
            <a:pathLst>
              <a:path w="2737926" h="2737926">
                <a:moveTo>
                  <a:pt x="0" y="0"/>
                </a:moveTo>
                <a:lnTo>
                  <a:pt x="2737926" y="0"/>
                </a:lnTo>
                <a:lnTo>
                  <a:pt x="2737926" y="2737926"/>
                </a:lnTo>
                <a:lnTo>
                  <a:pt x="0" y="27379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0" y="1743075"/>
            <a:ext cx="1784319" cy="1784319"/>
          </a:xfrm>
          <a:custGeom>
            <a:avLst/>
            <a:gdLst/>
            <a:ahLst/>
            <a:cxnLst/>
            <a:rect l="l" t="t" r="r" b="b"/>
            <a:pathLst>
              <a:path w="1784319" h="1784319">
                <a:moveTo>
                  <a:pt x="0" y="0"/>
                </a:moveTo>
                <a:lnTo>
                  <a:pt x="1784319" y="0"/>
                </a:lnTo>
                <a:lnTo>
                  <a:pt x="1784319" y="1784319"/>
                </a:lnTo>
                <a:lnTo>
                  <a:pt x="0" y="1784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92159" y="9036898"/>
            <a:ext cx="576531" cy="442804"/>
          </a:xfrm>
          <a:custGeom>
            <a:avLst/>
            <a:gdLst/>
            <a:ahLst/>
            <a:cxnLst/>
            <a:rect l="l" t="t" r="r" b="b"/>
            <a:pathLst>
              <a:path w="576531" h="442804">
                <a:moveTo>
                  <a:pt x="0" y="0"/>
                </a:moveTo>
                <a:lnTo>
                  <a:pt x="576532" y="0"/>
                </a:lnTo>
                <a:lnTo>
                  <a:pt x="576532" y="442804"/>
                </a:lnTo>
                <a:lnTo>
                  <a:pt x="0" y="4428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938020" y="1622425"/>
            <a:ext cx="6937375" cy="32696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500"/>
              </a:lnSpc>
            </a:pPr>
            <a:r>
              <a:rPr lang="en-US" sz="8500" b="1">
                <a:solidFill>
                  <a:srgbClr val="2A2E3A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User Profile:</a:t>
            </a:r>
            <a:endParaRPr lang="en-US" sz="8500" b="1">
              <a:solidFill>
                <a:srgbClr val="2A2E3A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  <a:p>
            <a:pPr algn="l">
              <a:lnSpc>
                <a:spcPts val="8500"/>
              </a:lnSpc>
            </a:pPr>
            <a:r>
              <a:rPr lang="en-US" sz="8500" b="1">
                <a:solidFill>
                  <a:srgbClr val="2A2E3A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Who Are Our Users?</a:t>
            </a:r>
            <a:endParaRPr lang="en-US" sz="8500" b="1">
              <a:solidFill>
                <a:srgbClr val="2A2E3A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47778" y="9042296"/>
            <a:ext cx="301879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Back to Agenda</a:t>
            </a:r>
            <a:endParaRPr lang="en-US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23290" y="4991100"/>
            <a:ext cx="8072120" cy="482917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Target Users: International Students aged 15-25</a:t>
            </a:r>
            <a:endParaRPr lang="en-US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Preparing for studies in English-speaking countries</a:t>
            </a:r>
            <a:endParaRPr lang="en-US" altLang="zh-CN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Key Challenges:</a:t>
            </a:r>
            <a:endParaRPr lang="en-US" altLang="zh-CN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Vocabulary gaps</a:t>
            </a:r>
            <a:endParaRPr lang="en-US" altLang="zh-CN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Pronunciation/fluency struggles</a:t>
            </a:r>
            <a:endParaRPr lang="en-US" altLang="zh-CN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Cultural barriers </a:t>
            </a:r>
            <a:endParaRPr lang="en-US" altLang="zh-CN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Lack of motivation</a:t>
            </a:r>
            <a:endParaRPr lang="en-US" altLang="zh-CN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7440275" y="7104361"/>
            <a:ext cx="3971119" cy="3971119"/>
          </a:xfrm>
          <a:custGeom>
            <a:avLst/>
            <a:gdLst/>
            <a:ahLst/>
            <a:cxnLst/>
            <a:rect l="l" t="t" r="r" b="b"/>
            <a:pathLst>
              <a:path w="3971119" h="3971119">
                <a:moveTo>
                  <a:pt x="0" y="0"/>
                </a:moveTo>
                <a:lnTo>
                  <a:pt x="3971119" y="0"/>
                </a:lnTo>
                <a:lnTo>
                  <a:pt x="3971119" y="3971119"/>
                </a:lnTo>
                <a:lnTo>
                  <a:pt x="0" y="39711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b77589f7-5dfb-4f6e-9916-af6412fb6143"/>
  <p:tag name="COMMONDATA" val="eyJoZGlkIjoiNDQ1NTE0NjA4MTg1YjNiMTJiZjBlYzhlYmIwOGNiOTk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3210</Words>
  <Application>WPS 演示</Application>
  <PresentationFormat>On-screen Show (4:3)</PresentationFormat>
  <Paragraphs>256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6" baseType="lpstr">
      <vt:lpstr>Arial</vt:lpstr>
      <vt:lpstr>宋体</vt:lpstr>
      <vt:lpstr>Wingdings</vt:lpstr>
      <vt:lpstr>Times New Roman</vt:lpstr>
      <vt:lpstr>TT Interphases Bold</vt:lpstr>
      <vt:lpstr>TT Interphases</vt:lpstr>
      <vt:lpstr>微软雅黑</vt:lpstr>
      <vt:lpstr>Arial Unicode MS</vt:lpstr>
      <vt:lpstr>Calibri</vt:lpstr>
      <vt:lpstr>Heading Now 71-78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Company Profile</dc:title>
  <dc:creator/>
  <cp:lastModifiedBy>Deson</cp:lastModifiedBy>
  <cp:revision>4</cp:revision>
  <dcterms:created xsi:type="dcterms:W3CDTF">2006-08-16T00:00:00Z</dcterms:created>
  <dcterms:modified xsi:type="dcterms:W3CDTF">2025-04-07T14:05:02Z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409F4B36EB5A4332B3983784D04453F3</vt:lpwstr>
  </property>
  <property fmtid="{D5CDD505-2E9C-101B-9397-08002B2CF9AE}" pid="3" name="KSOProductBuildVer">
    <vt:lpwstr>2052-11.1.0.12165</vt:lpwstr>
  </property>
</Properties>
</file>